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7"/>
  </p:notesMasterIdLst>
  <p:sldIdLst>
    <p:sldId id="256" r:id="rId2"/>
    <p:sldId id="313" r:id="rId3"/>
    <p:sldId id="314" r:id="rId4"/>
    <p:sldId id="694" r:id="rId5"/>
    <p:sldId id="645" r:id="rId6"/>
    <p:sldId id="693" r:id="rId7"/>
    <p:sldId id="672" r:id="rId8"/>
    <p:sldId id="674" r:id="rId9"/>
    <p:sldId id="675" r:id="rId10"/>
    <p:sldId id="676" r:id="rId11"/>
    <p:sldId id="677" r:id="rId12"/>
    <p:sldId id="678" r:id="rId13"/>
    <p:sldId id="679" r:id="rId14"/>
    <p:sldId id="680" r:id="rId15"/>
    <p:sldId id="695" r:id="rId16"/>
    <p:sldId id="682" r:id="rId17"/>
    <p:sldId id="683" r:id="rId18"/>
    <p:sldId id="685" r:id="rId19"/>
    <p:sldId id="687" r:id="rId20"/>
    <p:sldId id="666" r:id="rId21"/>
    <p:sldId id="686" r:id="rId22"/>
    <p:sldId id="684" r:id="rId23"/>
    <p:sldId id="688" r:id="rId24"/>
    <p:sldId id="689" r:id="rId25"/>
    <p:sldId id="690" r:id="rId26"/>
    <p:sldId id="640" r:id="rId27"/>
    <p:sldId id="641" r:id="rId28"/>
    <p:sldId id="642" r:id="rId29"/>
    <p:sldId id="643" r:id="rId30"/>
    <p:sldId id="644" r:id="rId31"/>
    <p:sldId id="691" r:id="rId32"/>
    <p:sldId id="646" r:id="rId33"/>
    <p:sldId id="647" r:id="rId34"/>
    <p:sldId id="648" r:id="rId35"/>
    <p:sldId id="649" r:id="rId36"/>
    <p:sldId id="650" r:id="rId37"/>
    <p:sldId id="651" r:id="rId38"/>
    <p:sldId id="652" r:id="rId39"/>
    <p:sldId id="653" r:id="rId40"/>
    <p:sldId id="654" r:id="rId41"/>
    <p:sldId id="655" r:id="rId42"/>
    <p:sldId id="692" r:id="rId43"/>
    <p:sldId id="274" r:id="rId44"/>
    <p:sldId id="298" r:id="rId45"/>
    <p:sldId id="297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62525AB0-31F3-452F-9A40-B9B5C42B16F9}"/>
    <pc:docChg chg="custSel modSld sldOrd modMainMaster">
      <pc:chgData name="Wittman, Barry" userId="bff186cd-6ce8-41ba-8e8c-e85cdef216de" providerId="ADAL" clId="{62525AB0-31F3-452F-9A40-B9B5C42B16F9}" dt="2020-03-22T18:58:44.480" v="189" actId="20577"/>
      <pc:docMkLst>
        <pc:docMk/>
      </pc:docMkLst>
      <pc:sldChg chg="modSp">
        <pc:chgData name="Wittman, Barry" userId="bff186cd-6ce8-41ba-8e8c-e85cdef216de" providerId="ADAL" clId="{62525AB0-31F3-452F-9A40-B9B5C42B16F9}" dt="2020-03-20T18:11:36.358" v="184" actId="20577"/>
        <pc:sldMkLst>
          <pc:docMk/>
          <pc:sldMk cId="0" sldId="256"/>
        </pc:sldMkLst>
        <pc:spChg chg="mod">
          <ac:chgData name="Wittman, Barry" userId="bff186cd-6ce8-41ba-8e8c-e85cdef216de" providerId="ADAL" clId="{62525AB0-31F3-452F-9A40-B9B5C42B16F9}" dt="2020-03-20T18:11:36.358" v="184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20T18:11:32.722" v="175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62525AB0-31F3-452F-9A40-B9B5C42B16F9}" dt="2020-03-22T18:58:44.480" v="189" actId="20577"/>
        <pc:sldMkLst>
          <pc:docMk/>
          <pc:sldMk cId="0" sldId="297"/>
        </pc:sldMkLst>
        <pc:spChg chg="mod">
          <ac:chgData name="Wittman, Barry" userId="bff186cd-6ce8-41ba-8e8c-e85cdef216de" providerId="ADAL" clId="{62525AB0-31F3-452F-9A40-B9B5C42B16F9}" dt="2020-03-22T18:58:44.480" v="189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62525AB0-31F3-452F-9A40-B9B5C42B16F9}" dt="2020-03-22T18:58:37.048" v="187" actId="20577"/>
        <pc:sldMkLst>
          <pc:docMk/>
          <pc:sldMk cId="0" sldId="298"/>
        </pc:sldMkLst>
        <pc:spChg chg="mod">
          <ac:chgData name="Wittman, Barry" userId="bff186cd-6ce8-41ba-8e8c-e85cdef216de" providerId="ADAL" clId="{62525AB0-31F3-452F-9A40-B9B5C42B16F9}" dt="2020-03-22T18:58:37.048" v="187" actId="20577"/>
          <ac:spMkLst>
            <pc:docMk/>
            <pc:sldMk cId="0" sldId="298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62525AB0-31F3-452F-9A40-B9B5C42B16F9}" dt="2020-03-19T10:29:40.937" v="15" actId="20577"/>
        <pc:sldMkLst>
          <pc:docMk/>
          <pc:sldMk cId="0" sldId="313"/>
        </pc:sldMkLst>
        <pc:spChg chg="mod">
          <ac:chgData name="Wittman, Barry" userId="bff186cd-6ce8-41ba-8e8c-e85cdef216de" providerId="ADAL" clId="{62525AB0-31F3-452F-9A40-B9B5C42B16F9}" dt="2020-03-19T10:29:40.937" v="15" actId="20577"/>
          <ac:spMkLst>
            <pc:docMk/>
            <pc:sldMk cId="0" sldId="313"/>
            <ac:spMk id="3" creationId="{00000000-0000-0000-0000-000000000000}"/>
          </ac:spMkLst>
        </pc:spChg>
      </pc:sldChg>
      <pc:sldChg chg="addSp delSp modSp modAnim">
        <pc:chgData name="Wittman, Barry" userId="bff186cd-6ce8-41ba-8e8c-e85cdef216de" providerId="ADAL" clId="{62525AB0-31F3-452F-9A40-B9B5C42B16F9}" dt="2020-03-19T10:30:10.431" v="25" actId="14100"/>
        <pc:sldMkLst>
          <pc:docMk/>
          <pc:sldMk cId="375531952" sldId="645"/>
        </pc:sldMkLst>
        <pc:spChg chg="mod">
          <ac:chgData name="Wittman, Barry" userId="bff186cd-6ce8-41ba-8e8c-e85cdef216de" providerId="ADAL" clId="{62525AB0-31F3-452F-9A40-B9B5C42B16F9}" dt="2020-03-19T10:30:10.431" v="25" actId="14100"/>
          <ac:spMkLst>
            <pc:docMk/>
            <pc:sldMk cId="375531952" sldId="645"/>
            <ac:spMk id="3" creationId="{00000000-0000-0000-0000-000000000000}"/>
          </ac:spMkLst>
        </pc:spChg>
        <pc:spChg chg="add del mod">
          <ac:chgData name="Wittman, Barry" userId="bff186cd-6ce8-41ba-8e8c-e85cdef216de" providerId="ADAL" clId="{62525AB0-31F3-452F-9A40-B9B5C42B16F9}" dt="2020-03-19T10:29:51.071" v="16"/>
          <ac:spMkLst>
            <pc:docMk/>
            <pc:sldMk cId="375531952" sldId="645"/>
            <ac:spMk id="4" creationId="{7F7D1EE2-2328-4ED5-A912-4DA95BB27C5F}"/>
          </ac:spMkLst>
        </pc:spChg>
        <pc:spChg chg="add del mod">
          <ac:chgData name="Wittman, Barry" userId="bff186cd-6ce8-41ba-8e8c-e85cdef216de" providerId="ADAL" clId="{62525AB0-31F3-452F-9A40-B9B5C42B16F9}" dt="2020-03-19T10:29:51.071" v="16"/>
          <ac:spMkLst>
            <pc:docMk/>
            <pc:sldMk cId="375531952" sldId="645"/>
            <ac:spMk id="5" creationId="{89A4561D-213F-4851-873B-9E6AC49E24D4}"/>
          </ac:spMkLst>
        </pc:spChg>
      </pc:sldChg>
      <pc:sldChg chg="modSp">
        <pc:chgData name="Wittman, Barry" userId="bff186cd-6ce8-41ba-8e8c-e85cdef216de" providerId="ADAL" clId="{62525AB0-31F3-452F-9A40-B9B5C42B16F9}" dt="2020-03-19T10:29:35.160" v="1" actId="27636"/>
        <pc:sldMkLst>
          <pc:docMk/>
          <pc:sldMk cId="2686345807" sldId="664"/>
        </pc:sldMkLst>
        <pc:spChg chg="mod">
          <ac:chgData name="Wittman, Barry" userId="bff186cd-6ce8-41ba-8e8c-e85cdef216de" providerId="ADAL" clId="{62525AB0-31F3-452F-9A40-B9B5C42B16F9}" dt="2020-03-19T10:29:35.160" v="1" actId="27636"/>
          <ac:spMkLst>
            <pc:docMk/>
            <pc:sldMk cId="2686345807" sldId="664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62525AB0-31F3-452F-9A40-B9B5C42B16F9}" dt="2020-03-19T10:29:35.177" v="2" actId="27636"/>
        <pc:sldMkLst>
          <pc:docMk/>
          <pc:sldMk cId="1587138964" sldId="665"/>
        </pc:sldMkLst>
        <pc:spChg chg="mod">
          <ac:chgData name="Wittman, Barry" userId="bff186cd-6ce8-41ba-8e8c-e85cdef216de" providerId="ADAL" clId="{62525AB0-31F3-452F-9A40-B9B5C42B16F9}" dt="2020-03-19T10:29:35.177" v="2" actId="27636"/>
          <ac:spMkLst>
            <pc:docMk/>
            <pc:sldMk cId="1587138964" sldId="665"/>
            <ac:spMk id="3" creationId="{00000000-0000-0000-0000-000000000000}"/>
          </ac:spMkLst>
        </pc:spChg>
      </pc:sldChg>
      <pc:sldChg chg="modSp ord">
        <pc:chgData name="Wittman, Barry" userId="bff186cd-6ce8-41ba-8e8c-e85cdef216de" providerId="ADAL" clId="{62525AB0-31F3-452F-9A40-B9B5C42B16F9}" dt="2020-03-19T10:30:48.712" v="89" actId="404"/>
        <pc:sldMkLst>
          <pc:docMk/>
          <pc:sldMk cId="2735714314" sldId="666"/>
        </pc:sldMkLst>
        <pc:spChg chg="mod">
          <ac:chgData name="Wittman, Barry" userId="bff186cd-6ce8-41ba-8e8c-e85cdef216de" providerId="ADAL" clId="{62525AB0-31F3-452F-9A40-B9B5C42B16F9}" dt="2020-03-19T10:30:48.712" v="89" actId="404"/>
          <ac:spMkLst>
            <pc:docMk/>
            <pc:sldMk cId="2735714314" sldId="666"/>
            <ac:spMk id="4" creationId="{00000000-0000-0000-0000-000000000000}"/>
          </ac:spMkLst>
        </pc:spChg>
      </pc:sldChg>
      <pc:sldChg chg="addSp modSp">
        <pc:chgData name="Wittman, Barry" userId="bff186cd-6ce8-41ba-8e8c-e85cdef216de" providerId="ADAL" clId="{62525AB0-31F3-452F-9A40-B9B5C42B16F9}" dt="2020-03-19T10:31:19.415" v="98" actId="403"/>
        <pc:sldMkLst>
          <pc:docMk/>
          <pc:sldMk cId="3907656223" sldId="671"/>
        </pc:sldMkLst>
        <pc:spChg chg="mod">
          <ac:chgData name="Wittman, Barry" userId="bff186cd-6ce8-41ba-8e8c-e85cdef216de" providerId="ADAL" clId="{62525AB0-31F3-452F-9A40-B9B5C42B16F9}" dt="2020-03-19T10:29:35.192" v="3" actId="27636"/>
          <ac:spMkLst>
            <pc:docMk/>
            <pc:sldMk cId="3907656223" sldId="671"/>
            <ac:spMk id="2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3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13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14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15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17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18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19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20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1:19.415" v="98" actId="403"/>
          <ac:spMkLst>
            <pc:docMk/>
            <pc:sldMk cId="3907656223" sldId="671"/>
            <ac:spMk id="21" creationId="{00000000-0000-0000-0000-000000000000}"/>
          </ac:spMkLst>
        </pc:spChg>
        <pc:grpChg chg="add mod">
          <ac:chgData name="Wittman, Barry" userId="bff186cd-6ce8-41ba-8e8c-e85cdef216de" providerId="ADAL" clId="{62525AB0-31F3-452F-9A40-B9B5C42B16F9}" dt="2020-03-19T10:31:17.653" v="97" actId="1036"/>
          <ac:grpSpMkLst>
            <pc:docMk/>
            <pc:sldMk cId="3907656223" sldId="671"/>
            <ac:grpSpMk id="4" creationId="{7A0622CF-A27B-4EC2-9A82-E80598FF890F}"/>
          </ac:grpSpMkLst>
        </pc:grp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5" creationId="{00000000-0000-0000-0000-000000000000}"/>
          </ac:cxnSpMkLst>
        </pc:cxn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6" creationId="{00000000-0000-0000-0000-000000000000}"/>
          </ac:cxnSpMkLst>
        </pc:cxn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7" creationId="{00000000-0000-0000-0000-000000000000}"/>
          </ac:cxnSpMkLst>
        </pc:cxn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8" creationId="{00000000-0000-0000-0000-000000000000}"/>
          </ac:cxnSpMkLst>
        </pc:cxn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9" creationId="{00000000-0000-0000-0000-000000000000}"/>
          </ac:cxnSpMkLst>
        </pc:cxn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10" creationId="{00000000-0000-0000-0000-000000000000}"/>
          </ac:cxnSpMkLst>
        </pc:cxn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11" creationId="{00000000-0000-0000-0000-000000000000}"/>
          </ac:cxnSpMkLst>
        </pc:cxn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12" creationId="{00000000-0000-0000-0000-000000000000}"/>
          </ac:cxnSpMkLst>
        </pc:cxnChg>
        <pc:cxnChg chg="mod">
          <ac:chgData name="Wittman, Barry" userId="bff186cd-6ce8-41ba-8e8c-e85cdef216de" providerId="ADAL" clId="{62525AB0-31F3-452F-9A40-B9B5C42B16F9}" dt="2020-03-19T10:31:07.052" v="90" actId="164"/>
          <ac:cxnSpMkLst>
            <pc:docMk/>
            <pc:sldMk cId="3907656223" sldId="671"/>
            <ac:cxnSpMk id="16" creationId="{00000000-0000-0000-0000-000000000000}"/>
          </ac:cxnSpMkLst>
        </pc:cxnChg>
      </pc:sldChg>
      <pc:sldChg chg="modAnim">
        <pc:chgData name="Wittman, Barry" userId="bff186cd-6ce8-41ba-8e8c-e85cdef216de" providerId="ADAL" clId="{62525AB0-31F3-452F-9A40-B9B5C42B16F9}" dt="2020-03-19T10:31:26.617" v="99"/>
        <pc:sldMkLst>
          <pc:docMk/>
          <pc:sldMk cId="104216492" sldId="673"/>
        </pc:sldMkLst>
      </pc:sldChg>
      <pc:sldChg chg="modSp">
        <pc:chgData name="Wittman, Barry" userId="bff186cd-6ce8-41ba-8e8c-e85cdef216de" providerId="ADAL" clId="{62525AB0-31F3-452F-9A40-B9B5C42B16F9}" dt="2020-03-19T10:29:34.904" v="0"/>
        <pc:sldMkLst>
          <pc:docMk/>
          <pc:sldMk cId="1348333428" sldId="674"/>
        </pc:sldMkLst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1348333428" sldId="674"/>
            <ac:spMk id="16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1348333428" sldId="674"/>
            <ac:spMk id="17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1348333428" sldId="674"/>
            <ac:spMk id="25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1348333428" sldId="674"/>
            <ac:spMk id="26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1348333428" sldId="674"/>
            <ac:spMk id="27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1348333428" sldId="674"/>
            <ac:spMk id="28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1348333428" sldId="674"/>
            <ac:spMk id="29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1348333428" sldId="674"/>
            <ac:spMk id="30" creationId="{00000000-0000-0000-0000-000000000000}"/>
          </ac:spMkLst>
        </pc:spChg>
        <pc:grpChg chg="mod">
          <ac:chgData name="Wittman, Barry" userId="bff186cd-6ce8-41ba-8e8c-e85cdef216de" providerId="ADAL" clId="{62525AB0-31F3-452F-9A40-B9B5C42B16F9}" dt="2020-03-19T10:29:34.904" v="0"/>
          <ac:grpSpMkLst>
            <pc:docMk/>
            <pc:sldMk cId="1348333428" sldId="674"/>
            <ac:grpSpMk id="24" creationId="{00000000-0000-0000-0000-000000000000}"/>
          </ac:grpSpMkLst>
        </pc:grpChg>
      </pc:sldChg>
      <pc:sldChg chg="modSp">
        <pc:chgData name="Wittman, Barry" userId="bff186cd-6ce8-41ba-8e8c-e85cdef216de" providerId="ADAL" clId="{62525AB0-31F3-452F-9A40-B9B5C42B16F9}" dt="2020-03-19T10:29:35.217" v="4" actId="27636"/>
        <pc:sldMkLst>
          <pc:docMk/>
          <pc:sldMk cId="2045859230" sldId="675"/>
        </pc:sldMkLst>
        <pc:spChg chg="mod">
          <ac:chgData name="Wittman, Barry" userId="bff186cd-6ce8-41ba-8e8c-e85cdef216de" providerId="ADAL" clId="{62525AB0-31F3-452F-9A40-B9B5C42B16F9}" dt="2020-03-19T10:29:35.217" v="4" actId="27636"/>
          <ac:spMkLst>
            <pc:docMk/>
            <pc:sldMk cId="2045859230" sldId="675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62525AB0-31F3-452F-9A40-B9B5C42B16F9}" dt="2020-03-19T10:32:41.448" v="122"/>
        <pc:sldMkLst>
          <pc:docMk/>
          <pc:sldMk cId="3730612952" sldId="676"/>
        </pc:sldMkLst>
        <pc:spChg chg="mod">
          <ac:chgData name="Wittman, Barry" userId="bff186cd-6ce8-41ba-8e8c-e85cdef216de" providerId="ADAL" clId="{62525AB0-31F3-452F-9A40-B9B5C42B16F9}" dt="2020-03-19T10:32:35.798" v="121" actId="20577"/>
          <ac:spMkLst>
            <pc:docMk/>
            <pc:sldMk cId="3730612952" sldId="676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62525AB0-31F3-452F-9A40-B9B5C42B16F9}" dt="2020-03-19T10:33:06.706" v="133" actId="14100"/>
        <pc:sldMkLst>
          <pc:docMk/>
          <pc:sldMk cId="3229820082" sldId="678"/>
        </pc:sldMkLst>
        <pc:spChg chg="mod">
          <ac:chgData name="Wittman, Barry" userId="bff186cd-6ce8-41ba-8e8c-e85cdef216de" providerId="ADAL" clId="{62525AB0-31F3-452F-9A40-B9B5C42B16F9}" dt="2020-03-19T10:29:35.236" v="6" actId="27636"/>
          <ac:spMkLst>
            <pc:docMk/>
            <pc:sldMk cId="3229820082" sldId="678"/>
            <ac:spMk id="2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33:06.706" v="133" actId="14100"/>
          <ac:spMkLst>
            <pc:docMk/>
            <pc:sldMk cId="3229820082" sldId="678"/>
            <ac:spMk id="3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k cId="3229820082" sldId="678"/>
            <ac:spMk id="65" creationId="{00000000-0000-0000-0000-000000000000}"/>
          </ac:spMkLst>
        </pc:spChg>
        <pc:grpChg chg="mod">
          <ac:chgData name="Wittman, Barry" userId="bff186cd-6ce8-41ba-8e8c-e85cdef216de" providerId="ADAL" clId="{62525AB0-31F3-452F-9A40-B9B5C42B16F9}" dt="2020-03-19T10:33:02.959" v="132" actId="1036"/>
          <ac:grpSpMkLst>
            <pc:docMk/>
            <pc:sldMk cId="3229820082" sldId="678"/>
            <ac:grpSpMk id="64" creationId="{00000000-0000-0000-0000-000000000000}"/>
          </ac:grpSpMkLst>
        </pc:grpChg>
      </pc:sldChg>
      <pc:sldChg chg="modSp">
        <pc:chgData name="Wittman, Barry" userId="bff186cd-6ce8-41ba-8e8c-e85cdef216de" providerId="ADAL" clId="{62525AB0-31F3-452F-9A40-B9B5C42B16F9}" dt="2020-03-19T10:33:20.349" v="146" actId="20577"/>
        <pc:sldMkLst>
          <pc:docMk/>
          <pc:sldMk cId="54000458" sldId="679"/>
        </pc:sldMkLst>
        <pc:spChg chg="mod">
          <ac:chgData name="Wittman, Barry" userId="bff186cd-6ce8-41ba-8e8c-e85cdef216de" providerId="ADAL" clId="{62525AB0-31F3-452F-9A40-B9B5C42B16F9}" dt="2020-03-19T10:33:20.349" v="146" actId="20577"/>
          <ac:spMkLst>
            <pc:docMk/>
            <pc:sldMk cId="54000458" sldId="679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62525AB0-31F3-452F-9A40-B9B5C42B16F9}" dt="2020-03-19T10:29:35.250" v="8" actId="27636"/>
        <pc:sldMkLst>
          <pc:docMk/>
          <pc:sldMk cId="1459688275" sldId="680"/>
        </pc:sldMkLst>
        <pc:spChg chg="mod">
          <ac:chgData name="Wittman, Barry" userId="bff186cd-6ce8-41ba-8e8c-e85cdef216de" providerId="ADAL" clId="{62525AB0-31F3-452F-9A40-B9B5C42B16F9}" dt="2020-03-19T10:29:35.250" v="8" actId="27636"/>
          <ac:spMkLst>
            <pc:docMk/>
            <pc:sldMk cId="1459688275" sldId="680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62525AB0-31F3-452F-9A40-B9B5C42B16F9}" dt="2020-03-19T10:29:35.261" v="9" actId="27636"/>
        <pc:sldMkLst>
          <pc:docMk/>
          <pc:sldMk cId="3087874312" sldId="682"/>
        </pc:sldMkLst>
        <pc:spChg chg="mod">
          <ac:chgData name="Wittman, Barry" userId="bff186cd-6ce8-41ba-8e8c-e85cdef216de" providerId="ADAL" clId="{62525AB0-31F3-452F-9A40-B9B5C42B16F9}" dt="2020-03-19T10:29:35.261" v="9" actId="27636"/>
          <ac:spMkLst>
            <pc:docMk/>
            <pc:sldMk cId="3087874312" sldId="682"/>
            <ac:spMk id="2" creationId="{00000000-0000-0000-0000-000000000000}"/>
          </ac:spMkLst>
        </pc:spChg>
      </pc:sldChg>
      <pc:sldChg chg="modSp">
        <pc:chgData name="Wittman, Barry" userId="bff186cd-6ce8-41ba-8e8c-e85cdef216de" providerId="ADAL" clId="{62525AB0-31F3-452F-9A40-B9B5C42B16F9}" dt="2020-03-19T10:33:56.517" v="152" actId="114"/>
        <pc:sldMkLst>
          <pc:docMk/>
          <pc:sldMk cId="2960575680" sldId="683"/>
        </pc:sldMkLst>
        <pc:spChg chg="mod">
          <ac:chgData name="Wittman, Barry" userId="bff186cd-6ce8-41ba-8e8c-e85cdef216de" providerId="ADAL" clId="{62525AB0-31F3-452F-9A40-B9B5C42B16F9}" dt="2020-03-19T10:33:56.517" v="152" actId="114"/>
          <ac:spMkLst>
            <pc:docMk/>
            <pc:sldMk cId="2960575680" sldId="683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62525AB0-31F3-452F-9A40-B9B5C42B16F9}" dt="2020-03-19T10:29:35.292" v="12" actId="27636"/>
        <pc:sldMkLst>
          <pc:docMk/>
          <pc:sldMk cId="1072960998" sldId="684"/>
        </pc:sldMkLst>
        <pc:spChg chg="mod">
          <ac:chgData name="Wittman, Barry" userId="bff186cd-6ce8-41ba-8e8c-e85cdef216de" providerId="ADAL" clId="{62525AB0-31F3-452F-9A40-B9B5C42B16F9}" dt="2020-03-19T10:29:35.292" v="12" actId="27636"/>
          <ac:spMkLst>
            <pc:docMk/>
            <pc:sldMk cId="1072960998" sldId="684"/>
            <ac:spMk id="2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5.291" v="11" actId="27636"/>
          <ac:spMkLst>
            <pc:docMk/>
            <pc:sldMk cId="1072960998" sldId="684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62525AB0-31F3-452F-9A40-B9B5C42B16F9}" dt="2020-03-19T10:29:35.300" v="13" actId="27636"/>
        <pc:sldMkLst>
          <pc:docMk/>
          <pc:sldMk cId="941724732" sldId="688"/>
        </pc:sldMkLst>
        <pc:spChg chg="mod">
          <ac:chgData name="Wittman, Barry" userId="bff186cd-6ce8-41ba-8e8c-e85cdef216de" providerId="ADAL" clId="{62525AB0-31F3-452F-9A40-B9B5C42B16F9}" dt="2020-03-19T10:29:35.300" v="13" actId="27636"/>
          <ac:spMkLst>
            <pc:docMk/>
            <pc:sldMk cId="941724732" sldId="688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62525AB0-31F3-452F-9A40-B9B5C42B16F9}" dt="2020-03-19T10:29:35.313" v="14" actId="27636"/>
        <pc:sldMkLst>
          <pc:docMk/>
          <pc:sldMk cId="3105598155" sldId="690"/>
        </pc:sldMkLst>
        <pc:spChg chg="mod">
          <ac:chgData name="Wittman, Barry" userId="bff186cd-6ce8-41ba-8e8c-e85cdef216de" providerId="ADAL" clId="{62525AB0-31F3-452F-9A40-B9B5C42B16F9}" dt="2020-03-19T10:29:35.313" v="14" actId="27636"/>
          <ac:spMkLst>
            <pc:docMk/>
            <pc:sldMk cId="3105598155" sldId="690"/>
            <ac:spMk id="3" creationId="{00000000-0000-0000-0000-000000000000}"/>
          </ac:spMkLst>
        </pc:spChg>
      </pc:sldChg>
      <pc:sldMasterChg chg="modSp modSldLayout">
        <pc:chgData name="Wittman, Barry" userId="bff186cd-6ce8-41ba-8e8c-e85cdef216de" providerId="ADAL" clId="{62525AB0-31F3-452F-9A40-B9B5C42B16F9}" dt="2020-03-19T10:29:34.904" v="0"/>
        <pc:sldMasterMkLst>
          <pc:docMk/>
          <pc:sldMasterMk cId="0" sldId="2147483672"/>
        </pc:sldMasterMkLst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asterMk cId="0" sldId="2147483672"/>
            <ac:spMk id="2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asterMk cId="0" sldId="2147483672"/>
            <ac:spMk id="3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asterMk cId="0" sldId="2147483672"/>
            <ac:spMk id="4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asterMk cId="0" sldId="2147483672"/>
            <ac:spMk id="5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asterMk cId="0" sldId="2147483672"/>
            <ac:spMk id="6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asterMk cId="0" sldId="2147483672"/>
            <ac:spMk id="7" creationId="{00000000-0000-0000-0000-000000000000}"/>
          </ac:spMkLst>
        </pc:spChg>
        <pc:spChg chg="mod">
          <ac:chgData name="Wittman, Barry" userId="bff186cd-6ce8-41ba-8e8c-e85cdef216de" providerId="ADAL" clId="{62525AB0-31F3-452F-9A40-B9B5C42B16F9}" dt="2020-03-19T10:29:34.904" v="0"/>
          <ac:spMkLst>
            <pc:docMk/>
            <pc:sldMasterMk cId="0" sldId="2147483672"/>
            <ac:spMk id="10" creationId="{00000000-0000-0000-0000-000000000000}"/>
          </ac:spMkLst>
        </pc:spChg>
        <pc:sldLayoutChg chg="modSp">
          <pc:chgData name="Wittman, Barry" userId="bff186cd-6ce8-41ba-8e8c-e85cdef216de" providerId="ADAL" clId="{62525AB0-31F3-452F-9A40-B9B5C42B16F9}" dt="2020-03-19T10:29:34.904" v="0"/>
          <pc:sldLayoutMkLst>
            <pc:docMk/>
            <pc:sldMasterMk cId="0" sldId="2147483672"/>
            <pc:sldLayoutMk cId="0" sldId="2147483673"/>
          </pc:sldLayoutMkLst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3"/>
              <ac:spMk id="2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3"/>
              <ac:spMk id="3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3"/>
              <ac:spMk id="9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3"/>
              <ac:spMk id="10" creationId="{00000000-0000-0000-0000-000000000000}"/>
            </ac:spMkLst>
          </pc:spChg>
        </pc:sldLayoutChg>
        <pc:sldLayoutChg chg="modSp">
          <pc:chgData name="Wittman, Barry" userId="bff186cd-6ce8-41ba-8e8c-e85cdef216de" providerId="ADAL" clId="{62525AB0-31F3-452F-9A40-B9B5C42B16F9}" dt="2020-03-19T10:29:34.904" v="0"/>
          <pc:sldLayoutMkLst>
            <pc:docMk/>
            <pc:sldMasterMk cId="0" sldId="2147483672"/>
            <pc:sldLayoutMk cId="0" sldId="2147483674"/>
          </pc:sldLayoutMkLst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4"/>
              <ac:spMk id="2" creationId="{00000000-0000-0000-0000-000000000000}"/>
            </ac:spMkLst>
          </pc:spChg>
        </pc:sldLayoutChg>
        <pc:sldLayoutChg chg="modSp">
          <pc:chgData name="Wittman, Barry" userId="bff186cd-6ce8-41ba-8e8c-e85cdef216de" providerId="ADAL" clId="{62525AB0-31F3-452F-9A40-B9B5C42B16F9}" dt="2020-03-19T10:29:34.904" v="0"/>
          <pc:sldLayoutMkLst>
            <pc:docMk/>
            <pc:sldMasterMk cId="0" sldId="2147483672"/>
            <pc:sldLayoutMk cId="0" sldId="2147483675"/>
          </pc:sldLayoutMkLst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5"/>
              <ac:spMk id="2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5"/>
              <ac:spMk id="3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5"/>
              <ac:spMk id="9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5"/>
              <ac:spMk id="12" creationId="{00000000-0000-0000-0000-000000000000}"/>
            </ac:spMkLst>
          </pc:spChg>
        </pc:sldLayoutChg>
        <pc:sldLayoutChg chg="modSp">
          <pc:chgData name="Wittman, Barry" userId="bff186cd-6ce8-41ba-8e8c-e85cdef216de" providerId="ADAL" clId="{62525AB0-31F3-452F-9A40-B9B5C42B16F9}" dt="2020-03-19T10:29:34.904" v="0"/>
          <pc:sldLayoutMkLst>
            <pc:docMk/>
            <pc:sldMasterMk cId="0" sldId="2147483672"/>
            <pc:sldLayoutMk cId="0" sldId="2147483676"/>
          </pc:sldLayoutMkLst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6"/>
              <ac:spMk id="3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6"/>
              <ac:spMk id="4" creationId="{00000000-0000-0000-0000-000000000000}"/>
            </ac:spMkLst>
          </pc:spChg>
        </pc:sldLayoutChg>
        <pc:sldLayoutChg chg="modSp">
          <pc:chgData name="Wittman, Barry" userId="bff186cd-6ce8-41ba-8e8c-e85cdef216de" providerId="ADAL" clId="{62525AB0-31F3-452F-9A40-B9B5C42B16F9}" dt="2020-03-19T10:29:34.904" v="0"/>
          <pc:sldLayoutMkLst>
            <pc:docMk/>
            <pc:sldMasterMk cId="0" sldId="2147483672"/>
            <pc:sldLayoutMk cId="0" sldId="2147483677"/>
          </pc:sldLayoutMkLst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7"/>
              <ac:spMk id="3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7"/>
              <ac:spMk id="4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7"/>
              <ac:spMk id="5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77"/>
              <ac:spMk id="6" creationId="{00000000-0000-0000-0000-000000000000}"/>
            </ac:spMkLst>
          </pc:spChg>
        </pc:sldLayoutChg>
        <pc:sldLayoutChg chg="modSp">
          <pc:chgData name="Wittman, Barry" userId="bff186cd-6ce8-41ba-8e8c-e85cdef216de" providerId="ADAL" clId="{62525AB0-31F3-452F-9A40-B9B5C42B16F9}" dt="2020-03-19T10:29:34.904" v="0"/>
          <pc:sldLayoutMkLst>
            <pc:docMk/>
            <pc:sldMasterMk cId="0" sldId="2147483672"/>
            <pc:sldLayoutMk cId="0" sldId="2147483680"/>
          </pc:sldLayoutMkLst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0"/>
              <ac:spMk id="2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0"/>
              <ac:spMk id="3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0"/>
              <ac:spMk id="4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0"/>
              <ac:spMk id="9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0"/>
              <ac:spMk id="12" creationId="{00000000-0000-0000-0000-000000000000}"/>
            </ac:spMkLst>
          </pc:spChg>
        </pc:sldLayoutChg>
        <pc:sldLayoutChg chg="modSp">
          <pc:chgData name="Wittman, Barry" userId="bff186cd-6ce8-41ba-8e8c-e85cdef216de" providerId="ADAL" clId="{62525AB0-31F3-452F-9A40-B9B5C42B16F9}" dt="2020-03-19T10:29:34.904" v="0"/>
          <pc:sldLayoutMkLst>
            <pc:docMk/>
            <pc:sldMasterMk cId="0" sldId="2147483672"/>
            <pc:sldLayoutMk cId="0" sldId="2147483681"/>
          </pc:sldLayoutMkLst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1"/>
              <ac:spMk id="2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1"/>
              <ac:spMk id="3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1"/>
              <ac:spMk id="4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1"/>
              <ac:spMk id="5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1"/>
              <ac:spMk id="6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1"/>
              <ac:spMk id="7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1"/>
              <ac:spMk id="9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1"/>
              <ac:spMk id="11" creationId="{00000000-0000-0000-0000-000000000000}"/>
            </ac:spMkLst>
          </pc:spChg>
        </pc:sldLayoutChg>
        <pc:sldLayoutChg chg="modSp">
          <pc:chgData name="Wittman, Barry" userId="bff186cd-6ce8-41ba-8e8c-e85cdef216de" providerId="ADAL" clId="{62525AB0-31F3-452F-9A40-B9B5C42B16F9}" dt="2020-03-19T10:29:34.904" v="0"/>
          <pc:sldLayoutMkLst>
            <pc:docMk/>
            <pc:sldMasterMk cId="0" sldId="2147483672"/>
            <pc:sldLayoutMk cId="0" sldId="2147483683"/>
          </pc:sldLayoutMkLst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3"/>
              <ac:spMk id="2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3"/>
              <ac:spMk id="3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3"/>
              <ac:spMk id="5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3"/>
              <ac:spMk id="8" creationId="{00000000-0000-0000-0000-000000000000}"/>
            </ac:spMkLst>
          </pc:spChg>
          <pc:spChg chg="mod">
            <ac:chgData name="Wittman, Barry" userId="bff186cd-6ce8-41ba-8e8c-e85cdef216de" providerId="ADAL" clId="{62525AB0-31F3-452F-9A40-B9B5C42B16F9}" dt="2020-03-19T10:29:34.904" v="0"/>
            <ac:spMkLst>
              <pc:docMk/>
              <pc:sldMasterMk cId="0" sldId="2147483672"/>
              <pc:sldLayoutMk cId="0" sldId="2147483683"/>
              <ac:spMk id="9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88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Subproblems</a:t>
            </a:r>
            <a:r>
              <a:rPr lang="en-US" dirty="0"/>
              <a:t> found!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It might not be obvious, but the last slide laid out a way to break a problem into smaller </a:t>
            </a:r>
            <a:r>
              <a:rPr lang="en-US" sz="3600" dirty="0" err="1"/>
              <a:t>subproblems</a:t>
            </a:r>
            <a:endParaRPr lang="en-US" sz="3600" dirty="0"/>
          </a:p>
          <a:p>
            <a:r>
              <a:rPr lang="en-US" sz="3600" dirty="0"/>
              <a:t>Let OPT(</a:t>
            </a:r>
            <a:r>
              <a:rPr lang="en-US" sz="3600" b="1" i="1" dirty="0"/>
              <a:t>j</a:t>
            </a:r>
            <a:r>
              <a:rPr lang="en-US" sz="3600" dirty="0"/>
              <a:t>) be the value of the optimal solution to the </a:t>
            </a:r>
            <a:r>
              <a:rPr lang="en-US" sz="3600" dirty="0" err="1"/>
              <a:t>subproblem</a:t>
            </a:r>
            <a:r>
              <a:rPr lang="en-US" sz="3600" dirty="0"/>
              <a:t> of requests 1, 2,…, </a:t>
            </a:r>
            <a:r>
              <a:rPr lang="en-US" sz="3600" b="1" i="1" dirty="0"/>
              <a:t>j</a:t>
            </a:r>
          </a:p>
          <a:p>
            <a:r>
              <a:rPr lang="en-US" sz="3600" dirty="0"/>
              <a:t>OPT(</a:t>
            </a:r>
            <a:r>
              <a:rPr lang="en-US" sz="3600" b="1" i="1" dirty="0"/>
              <a:t>j</a:t>
            </a:r>
            <a:r>
              <a:rPr lang="en-US" sz="3600" dirty="0"/>
              <a:t>) = max(</a:t>
            </a:r>
            <a:r>
              <a:rPr lang="en-US" sz="3600" b="1" i="1" dirty="0" err="1"/>
              <a:t>v</a:t>
            </a:r>
            <a:r>
              <a:rPr lang="en-US" sz="3600" b="1" i="1" baseline="-25000" dirty="0" err="1"/>
              <a:t>j</a:t>
            </a:r>
            <a:r>
              <a:rPr lang="en-US" sz="3600" dirty="0"/>
              <a:t> + OPT(</a:t>
            </a:r>
            <a:r>
              <a:rPr lang="en-US" sz="3600" b="1" i="1" dirty="0"/>
              <a:t>p</a:t>
            </a:r>
            <a:r>
              <a:rPr lang="en-US" sz="3600" dirty="0"/>
              <a:t>(</a:t>
            </a:r>
            <a:r>
              <a:rPr lang="en-US" sz="3600" b="1" i="1" dirty="0"/>
              <a:t>j</a:t>
            </a:r>
            <a:r>
              <a:rPr lang="en-US" sz="3600" dirty="0"/>
              <a:t>)), OPT(</a:t>
            </a:r>
            <a:r>
              <a:rPr lang="en-US" sz="3600" b="1" i="1" dirty="0"/>
              <a:t>j</a:t>
            </a:r>
            <a:r>
              <a:rPr lang="en-US" sz="3600" dirty="0"/>
              <a:t> – 1))</a:t>
            </a:r>
          </a:p>
          <a:p>
            <a:r>
              <a:rPr lang="en-US" sz="3600" dirty="0"/>
              <a:t>Another way to look at this is that we will include </a:t>
            </a:r>
            <a:r>
              <a:rPr lang="en-US" sz="3600" b="1" i="1" dirty="0"/>
              <a:t>j</a:t>
            </a:r>
            <a:r>
              <a:rPr lang="en-US" sz="3600" dirty="0"/>
              <a:t> in our optimal solution for requests 1, 2,…,</a:t>
            </a:r>
            <a:r>
              <a:rPr lang="en-US" sz="3600" b="1" i="1" dirty="0"/>
              <a:t>j </a:t>
            </a:r>
          </a:p>
          <a:p>
            <a:pPr marL="118872" indent="0">
              <a:buNone/>
            </a:pPr>
            <a:r>
              <a:rPr lang="en-US" sz="3600" b="1" i="1" dirty="0"/>
              <a:t>   </a:t>
            </a:r>
            <a:r>
              <a:rPr lang="en-US" sz="3600" dirty="0" err="1"/>
              <a:t>iff</a:t>
            </a:r>
            <a:r>
              <a:rPr lang="en-US" sz="3600" dirty="0"/>
              <a:t> </a:t>
            </a:r>
            <a:r>
              <a:rPr lang="en-US" sz="3600" b="1" i="1" dirty="0" err="1"/>
              <a:t>v</a:t>
            </a:r>
            <a:r>
              <a:rPr lang="en-US" sz="3600" b="1" i="1" baseline="-25000" dirty="0" err="1"/>
              <a:t>j</a:t>
            </a:r>
            <a:r>
              <a:rPr lang="en-US" sz="3600" dirty="0"/>
              <a:t> + OPT(</a:t>
            </a:r>
            <a:r>
              <a:rPr lang="en-US" sz="3600" b="1" i="1" dirty="0"/>
              <a:t>p</a:t>
            </a:r>
            <a:r>
              <a:rPr lang="en-US" sz="3600" dirty="0"/>
              <a:t>(</a:t>
            </a:r>
            <a:r>
              <a:rPr lang="en-US" sz="3600" b="1" i="1" dirty="0"/>
              <a:t>j</a:t>
            </a:r>
            <a:r>
              <a:rPr lang="en-US" sz="3600" dirty="0"/>
              <a:t>)) ≥ OPT(</a:t>
            </a:r>
            <a:r>
              <a:rPr lang="en-US" sz="3600" b="1" i="1" dirty="0"/>
              <a:t>j</a:t>
            </a:r>
            <a:r>
              <a:rPr lang="en-US" sz="3600" dirty="0"/>
              <a:t> – 1)</a:t>
            </a:r>
          </a:p>
        </p:txBody>
      </p:sp>
    </p:spTree>
    <p:extLst>
      <p:ext uri="{BB962C8B-B14F-4D97-AF65-F5344CB8AC3E}">
        <p14:creationId xmlns:p14="http://schemas.microsoft.com/office/powerpoint/2010/main" val="373061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We've already got an algorithm!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Compute-Opt(</a:t>
            </a:r>
            <a:r>
              <a:rPr lang="en-US" b="1" i="1" dirty="0"/>
              <a:t>j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j</a:t>
            </a:r>
            <a:r>
              <a:rPr lang="en-US" dirty="0"/>
              <a:t> = 0 then</a:t>
            </a:r>
          </a:p>
          <a:p>
            <a:pPr lvl="2"/>
            <a:r>
              <a:rPr lang="en-US" dirty="0"/>
              <a:t>Return 0</a:t>
            </a:r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/>
              <a:t>Return max(</a:t>
            </a:r>
            <a:r>
              <a:rPr lang="en-US" b="1" i="1" dirty="0" err="1"/>
              <a:t>v</a:t>
            </a:r>
            <a:r>
              <a:rPr lang="en-US" b="1" i="1" baseline="-25000" dirty="0" err="1"/>
              <a:t>j</a:t>
            </a:r>
            <a:r>
              <a:rPr lang="en-US" dirty="0"/>
              <a:t> + Compute-Opt(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dirty="0"/>
              <a:t>)), Compute-Opt(</a:t>
            </a:r>
            <a:r>
              <a:rPr lang="en-US" b="1" i="1" dirty="0"/>
              <a:t>j</a:t>
            </a:r>
            <a:r>
              <a:rPr lang="en-US" dirty="0"/>
              <a:t> – 1))</a:t>
            </a:r>
          </a:p>
        </p:txBody>
      </p:sp>
    </p:spTree>
    <p:extLst>
      <p:ext uri="{BB962C8B-B14F-4D97-AF65-F5344CB8AC3E}">
        <p14:creationId xmlns:p14="http://schemas.microsoft.com/office/powerpoint/2010/main" val="2404108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long does Compute-Opt take?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5217834" cy="4625609"/>
          </a:xfrm>
        </p:spPr>
        <p:txBody>
          <a:bodyPr/>
          <a:lstStyle/>
          <a:p>
            <a:r>
              <a:rPr lang="en-US" dirty="0"/>
              <a:t>Well, for every request </a:t>
            </a:r>
            <a:r>
              <a:rPr lang="en-US" b="1" i="1" dirty="0"/>
              <a:t>j</a:t>
            </a:r>
            <a:r>
              <a:rPr lang="en-US" dirty="0"/>
              <a:t>, we have to do two recursive calls</a:t>
            </a:r>
          </a:p>
          <a:p>
            <a:r>
              <a:rPr lang="en-US" dirty="0"/>
              <a:t>Look at the tree from the requests a few slides back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5029200" y="1599604"/>
            <a:ext cx="6019800" cy="5182196"/>
            <a:chOff x="3200400" y="1775191"/>
            <a:chExt cx="5638800" cy="4854209"/>
          </a:xfrm>
        </p:grpSpPr>
        <p:sp>
          <p:nvSpPr>
            <p:cNvPr id="4" name="Oval 3"/>
            <p:cNvSpPr/>
            <p:nvPr/>
          </p:nvSpPr>
          <p:spPr>
            <a:xfrm>
              <a:off x="6610350" y="1775191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5410200" y="266700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7777162" y="2667244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4762500" y="3630795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5867400" y="3630795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4210050" y="449580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3657600" y="535751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3200400" y="617220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4667250" y="535751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5410200" y="4530906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5410200" y="535751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6381750" y="449580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7410450" y="3639094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7100887" y="4495800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8382000" y="3603988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cxnSp>
          <p:nvCxnSpPr>
            <p:cNvPr id="22" name="Straight Arrow Connector 21"/>
            <p:cNvCxnSpPr>
              <a:stCxn id="4" idx="3"/>
              <a:endCxn id="7" idx="7"/>
            </p:cNvCxnSpPr>
            <p:nvPr/>
          </p:nvCxnSpPr>
          <p:spPr>
            <a:xfrm flipH="1">
              <a:off x="5800445" y="2165436"/>
              <a:ext cx="876860" cy="568519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4" idx="5"/>
              <a:endCxn id="8" idx="1"/>
            </p:cNvCxnSpPr>
            <p:nvPr/>
          </p:nvCxnSpPr>
          <p:spPr>
            <a:xfrm>
              <a:off x="7000595" y="2165436"/>
              <a:ext cx="843522" cy="568763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7" idx="3"/>
              <a:endCxn id="9" idx="0"/>
            </p:cNvCxnSpPr>
            <p:nvPr/>
          </p:nvCxnSpPr>
          <p:spPr>
            <a:xfrm flipH="1">
              <a:off x="4991100" y="3057245"/>
              <a:ext cx="486055" cy="57355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7" idx="5"/>
              <a:endCxn id="10" idx="0"/>
            </p:cNvCxnSpPr>
            <p:nvPr/>
          </p:nvCxnSpPr>
          <p:spPr>
            <a:xfrm>
              <a:off x="5800445" y="3057245"/>
              <a:ext cx="295555" cy="57355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9" idx="3"/>
              <a:endCxn id="11" idx="0"/>
            </p:cNvCxnSpPr>
            <p:nvPr/>
          </p:nvCxnSpPr>
          <p:spPr>
            <a:xfrm flipH="1">
              <a:off x="4438650" y="4021040"/>
              <a:ext cx="390805" cy="47476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0" idx="3"/>
              <a:endCxn id="15" idx="0"/>
            </p:cNvCxnSpPr>
            <p:nvPr/>
          </p:nvCxnSpPr>
          <p:spPr>
            <a:xfrm flipH="1">
              <a:off x="5638800" y="4021040"/>
              <a:ext cx="295555" cy="509866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0" idx="5"/>
              <a:endCxn id="17" idx="0"/>
            </p:cNvCxnSpPr>
            <p:nvPr/>
          </p:nvCxnSpPr>
          <p:spPr>
            <a:xfrm>
              <a:off x="6257645" y="4021040"/>
              <a:ext cx="352705" cy="47476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5" idx="4"/>
              <a:endCxn id="16" idx="0"/>
            </p:cNvCxnSpPr>
            <p:nvPr/>
          </p:nvCxnSpPr>
          <p:spPr>
            <a:xfrm>
              <a:off x="5638800" y="4988106"/>
              <a:ext cx="0" cy="369404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8" idx="3"/>
              <a:endCxn id="19" idx="0"/>
            </p:cNvCxnSpPr>
            <p:nvPr/>
          </p:nvCxnSpPr>
          <p:spPr>
            <a:xfrm flipH="1">
              <a:off x="7329487" y="4029339"/>
              <a:ext cx="147918" cy="466461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8" idx="3"/>
              <a:endCxn id="18" idx="0"/>
            </p:cNvCxnSpPr>
            <p:nvPr/>
          </p:nvCxnSpPr>
          <p:spPr>
            <a:xfrm flipH="1">
              <a:off x="7639050" y="3057489"/>
              <a:ext cx="205067" cy="581605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8" idx="5"/>
              <a:endCxn id="20" idx="0"/>
            </p:cNvCxnSpPr>
            <p:nvPr/>
          </p:nvCxnSpPr>
          <p:spPr>
            <a:xfrm>
              <a:off x="8167407" y="3057489"/>
              <a:ext cx="443193" cy="546499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11" idx="3"/>
              <a:endCxn id="12" idx="0"/>
            </p:cNvCxnSpPr>
            <p:nvPr/>
          </p:nvCxnSpPr>
          <p:spPr>
            <a:xfrm flipH="1">
              <a:off x="3886200" y="4886045"/>
              <a:ext cx="390805" cy="471465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11" idx="5"/>
              <a:endCxn id="14" idx="0"/>
            </p:cNvCxnSpPr>
            <p:nvPr/>
          </p:nvCxnSpPr>
          <p:spPr>
            <a:xfrm>
              <a:off x="4600295" y="4886045"/>
              <a:ext cx="295555" cy="471465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12" idx="3"/>
              <a:endCxn id="13" idx="0"/>
            </p:cNvCxnSpPr>
            <p:nvPr/>
          </p:nvCxnSpPr>
          <p:spPr>
            <a:xfrm flipH="1">
              <a:off x="3429000" y="5747755"/>
              <a:ext cx="295555" cy="424445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7957997" y="5528707"/>
            <a:ext cx="2000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Uh oh.</a:t>
            </a:r>
          </a:p>
        </p:txBody>
      </p:sp>
    </p:spTree>
    <p:extLst>
      <p:ext uri="{BB962C8B-B14F-4D97-AF65-F5344CB8AC3E}">
        <p14:creationId xmlns:p14="http://schemas.microsoft.com/office/powerpoint/2010/main" val="322982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Needless </a:t>
            </a:r>
            <a:r>
              <a:rPr lang="en-US" dirty="0" err="1"/>
              <a:t>recomputation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issue here is that we are needlessly </a:t>
            </a:r>
            <a:r>
              <a:rPr lang="en-US" dirty="0" err="1"/>
              <a:t>recomputing</a:t>
            </a:r>
            <a:r>
              <a:rPr lang="en-US" dirty="0"/>
              <a:t> optimal values for smaller </a:t>
            </a:r>
            <a:r>
              <a:rPr lang="en-US" dirty="0" err="1"/>
              <a:t>subproblems</a:t>
            </a:r>
            <a:endParaRPr lang="en-US" dirty="0"/>
          </a:p>
          <a:p>
            <a:r>
              <a:rPr lang="en-US" dirty="0"/>
              <a:t>You might recall that we had a similar problem in COMP 2100 with the naïve implementation of a recursive Fibonacci function</a:t>
            </a:r>
          </a:p>
          <a:p>
            <a:r>
              <a:rPr lang="en-US" dirty="0"/>
              <a:t>In the worst case, the algorithm has an exponential running time</a:t>
            </a:r>
          </a:p>
          <a:p>
            <a:r>
              <a:rPr lang="en-US" dirty="0"/>
              <a:t>Just </a:t>
            </a:r>
            <a:r>
              <a:rPr lang="en-US" b="1" dirty="0"/>
              <a:t>how</a:t>
            </a:r>
            <a:r>
              <a:rPr lang="en-US" dirty="0"/>
              <a:t> exponential depends on the structure of the problem</a:t>
            </a:r>
          </a:p>
        </p:txBody>
      </p:sp>
    </p:spTree>
    <p:extLst>
      <p:ext uri="{BB962C8B-B14F-4D97-AF65-F5344CB8AC3E}">
        <p14:creationId xmlns:p14="http://schemas.microsoft.com/office/powerpoint/2010/main" val="5400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Memoization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solution is something called </a:t>
            </a:r>
            <a:r>
              <a:rPr lang="en-US" b="1" dirty="0" err="1"/>
              <a:t>memoization</a:t>
            </a:r>
            <a:r>
              <a:rPr lang="en-US" dirty="0"/>
              <a:t>, which means storing the value for an optimal solution whenever you compute it</a:t>
            </a:r>
          </a:p>
          <a:p>
            <a:r>
              <a:rPr lang="en-US" dirty="0"/>
              <a:t>Then, if you need it again, you just look it up (from the </a:t>
            </a:r>
            <a:r>
              <a:rPr lang="en-US" i="1" dirty="0"/>
              <a:t>memo</a:t>
            </a:r>
            <a:r>
              <a:rPr lang="en-US" dirty="0"/>
              <a:t> you left yourself)</a:t>
            </a:r>
          </a:p>
          <a:p>
            <a:r>
              <a:rPr lang="en-US" dirty="0"/>
              <a:t>To make this work, we need an array </a:t>
            </a:r>
            <a:r>
              <a:rPr lang="en-US" b="1" i="1" dirty="0"/>
              <a:t>M</a:t>
            </a:r>
            <a:r>
              <a:rPr lang="en-US" dirty="0"/>
              <a:t> of length </a:t>
            </a:r>
            <a:r>
              <a:rPr lang="en-US" b="1" i="1" dirty="0"/>
              <a:t>n</a:t>
            </a:r>
            <a:r>
              <a:rPr lang="en-US" dirty="0"/>
              <a:t> that stores the optimal value found for each request</a:t>
            </a:r>
          </a:p>
          <a:p>
            <a:pPr lvl="1"/>
            <a:r>
              <a:rPr lang="en-US" dirty="0"/>
              <a:t>Initially, it's all -1 or null or another value that indicates empty</a:t>
            </a:r>
          </a:p>
        </p:txBody>
      </p:sp>
    </p:spTree>
    <p:extLst>
      <p:ext uri="{BB962C8B-B14F-4D97-AF65-F5344CB8AC3E}">
        <p14:creationId xmlns:p14="http://schemas.microsoft.com/office/powerpoint/2010/main" val="145968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M-Compute-Opt(</a:t>
            </a:r>
            <a:r>
              <a:rPr lang="en-US" b="1" i="1" dirty="0"/>
              <a:t>j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j</a:t>
            </a:r>
            <a:r>
              <a:rPr lang="en-US" dirty="0"/>
              <a:t> = 0 then</a:t>
            </a:r>
          </a:p>
          <a:p>
            <a:pPr lvl="2"/>
            <a:r>
              <a:rPr lang="en-US" dirty="0"/>
              <a:t>Return 0</a:t>
            </a:r>
          </a:p>
          <a:p>
            <a:pPr lvl="1"/>
            <a:r>
              <a:rPr lang="en-US" dirty="0"/>
              <a:t>Else if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j</a:t>
            </a:r>
            <a:r>
              <a:rPr lang="en-US" dirty="0"/>
              <a:t>] is not empty then</a:t>
            </a:r>
          </a:p>
          <a:p>
            <a:pPr lvl="2"/>
            <a:r>
              <a:rPr lang="en-US" dirty="0"/>
              <a:t>Return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j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j</a:t>
            </a:r>
            <a:r>
              <a:rPr lang="en-US" dirty="0"/>
              <a:t>] = max(</a:t>
            </a:r>
            <a:r>
              <a:rPr lang="en-US" b="1" i="1" dirty="0" err="1"/>
              <a:t>v</a:t>
            </a:r>
            <a:r>
              <a:rPr lang="en-US" b="1" i="1" baseline="-25000" dirty="0" err="1"/>
              <a:t>j</a:t>
            </a:r>
            <a:r>
              <a:rPr lang="en-US" dirty="0"/>
              <a:t> + M-Compute-Opt(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dirty="0"/>
              <a:t>)), M-Compute-Opt(</a:t>
            </a:r>
            <a:r>
              <a:rPr lang="en-US" b="1" i="1" dirty="0"/>
              <a:t>j</a:t>
            </a:r>
            <a:r>
              <a:rPr lang="en-US" dirty="0"/>
              <a:t> – 1))</a:t>
            </a:r>
          </a:p>
          <a:p>
            <a:pPr lvl="2"/>
            <a:r>
              <a:rPr lang="en-US" dirty="0"/>
              <a:t>Return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j</a:t>
            </a:r>
            <a:r>
              <a:rPr lang="en-US" dirty="0"/>
              <a:t>]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735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Running time of </a:t>
            </a:r>
            <a:r>
              <a:rPr lang="en-US" dirty="0" err="1"/>
              <a:t>memoized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Constant non-recursive work is done inside of each call</a:t>
            </a:r>
          </a:p>
          <a:p>
            <a:r>
              <a:rPr lang="en-US" dirty="0"/>
              <a:t>The recursion will be constant if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j</a:t>
            </a:r>
            <a:r>
              <a:rPr lang="en-US" dirty="0"/>
              <a:t>] already has a value</a:t>
            </a:r>
          </a:p>
          <a:p>
            <a:r>
              <a:rPr lang="en-US" dirty="0"/>
              <a:t>There will only be </a:t>
            </a:r>
            <a:r>
              <a:rPr lang="en-US" b="1" i="1" dirty="0"/>
              <a:t>n</a:t>
            </a:r>
            <a:r>
              <a:rPr lang="en-US" dirty="0"/>
              <a:t> cases when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j</a:t>
            </a:r>
            <a:r>
              <a:rPr lang="en-US" dirty="0"/>
              <a:t>] doesn't  have a value</a:t>
            </a:r>
          </a:p>
          <a:p>
            <a:r>
              <a:rPr lang="en-US" dirty="0"/>
              <a:t>The running time is O(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Note that sorting the requests in the first place takes O(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8787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beyond the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only found the </a:t>
            </a:r>
            <a:r>
              <a:rPr lang="en-US" i="1" dirty="0"/>
              <a:t>value</a:t>
            </a:r>
            <a:r>
              <a:rPr lang="en-US" dirty="0"/>
              <a:t> of an optimal solution, not the </a:t>
            </a:r>
            <a:r>
              <a:rPr lang="en-US" i="1" dirty="0"/>
              <a:t>actual intervals</a:t>
            </a:r>
            <a:r>
              <a:rPr lang="en-US" dirty="0"/>
              <a:t> included</a:t>
            </a:r>
          </a:p>
          <a:p>
            <a:r>
              <a:rPr lang="en-US" dirty="0"/>
              <a:t>As with many dynamic programming solutions, the value is the hard part</a:t>
            </a:r>
          </a:p>
          <a:p>
            <a:r>
              <a:rPr lang="en-US" dirty="0"/>
              <a:t>For each optimal value, we could keep the solution at that point, but it would be linear in length</a:t>
            </a:r>
          </a:p>
          <a:p>
            <a:r>
              <a:rPr lang="en-US" dirty="0"/>
              <a:t>Storing that solution would require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space and make the algorithm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in order to keep it updated</a:t>
            </a:r>
          </a:p>
        </p:txBody>
      </p:sp>
    </p:spTree>
    <p:extLst>
      <p:ext uri="{BB962C8B-B14F-4D97-AF65-F5344CB8AC3E}">
        <p14:creationId xmlns:p14="http://schemas.microsoft.com/office/powerpoint/2010/main" val="296057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Reconstructing the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</a:t>
            </a:r>
            <a:r>
              <a:rPr lang="en-US" b="1" i="1" dirty="0"/>
              <a:t>j</a:t>
            </a:r>
            <a:r>
              <a:rPr lang="en-US" dirty="0"/>
              <a:t> is in our optimal solution if and only if </a:t>
            </a:r>
            <a:r>
              <a:rPr lang="en-US" b="1" i="1" dirty="0" err="1"/>
              <a:t>v</a:t>
            </a:r>
            <a:r>
              <a:rPr lang="en-US" b="1" i="1" baseline="-25000" dirty="0" err="1"/>
              <a:t>j</a:t>
            </a:r>
            <a:r>
              <a:rPr lang="en-US" dirty="0"/>
              <a:t> + </a:t>
            </a:r>
            <a:r>
              <a:rPr lang="en-US"/>
              <a:t>OPT(</a:t>
            </a:r>
            <a:r>
              <a:rPr lang="en-US" b="1" i="1"/>
              <a:t>p</a:t>
            </a:r>
            <a:r>
              <a:rPr lang="en-US"/>
              <a:t>(</a:t>
            </a:r>
            <a:r>
              <a:rPr lang="en-US" b="1" i="1"/>
              <a:t>j</a:t>
            </a:r>
            <a:r>
              <a:rPr lang="en-US"/>
              <a:t>)) </a:t>
            </a:r>
            <a:r>
              <a:rPr lang="en-US" dirty="0"/>
              <a:t>≥ OPT(</a:t>
            </a:r>
            <a:r>
              <a:rPr lang="en-US" b="1" i="1" dirty="0"/>
              <a:t>j</a:t>
            </a:r>
            <a:r>
              <a:rPr lang="en-US" dirty="0"/>
              <a:t> – 1)</a:t>
            </a:r>
          </a:p>
          <a:p>
            <a:r>
              <a:rPr lang="en-US" dirty="0"/>
              <a:t>On that basis, we can backtrack through the </a:t>
            </a:r>
            <a:r>
              <a:rPr lang="en-US" b="1" i="1" dirty="0"/>
              <a:t>M</a:t>
            </a:r>
            <a:r>
              <a:rPr lang="en-US" dirty="0"/>
              <a:t> array and output request </a:t>
            </a:r>
            <a:r>
              <a:rPr lang="en-US" b="1" i="1" dirty="0"/>
              <a:t>j</a:t>
            </a:r>
            <a:r>
              <a:rPr lang="en-US" dirty="0"/>
              <a:t> only if the inequality holds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31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Find-Solution(</a:t>
            </a:r>
            <a:r>
              <a:rPr lang="en-US" b="1" i="1" dirty="0"/>
              <a:t>j</a:t>
            </a:r>
            <a:r>
              <a:rPr lang="en-US" dirty="0"/>
              <a:t>, </a:t>
            </a:r>
            <a:r>
              <a:rPr lang="en-US" b="1" i="1" dirty="0"/>
              <a:t>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j</a:t>
            </a:r>
            <a:r>
              <a:rPr lang="en-US" dirty="0"/>
              <a:t> = 0 then</a:t>
            </a:r>
          </a:p>
          <a:p>
            <a:pPr lvl="2"/>
            <a:r>
              <a:rPr lang="en-US" dirty="0"/>
              <a:t>Output nothing</a:t>
            </a:r>
          </a:p>
          <a:p>
            <a:pPr lvl="1"/>
            <a:r>
              <a:rPr lang="en-US" dirty="0"/>
              <a:t>Else if </a:t>
            </a:r>
            <a:r>
              <a:rPr lang="en-US" b="1" i="1" dirty="0" err="1"/>
              <a:t>v</a:t>
            </a:r>
            <a:r>
              <a:rPr lang="en-US" b="1" i="1" baseline="-25000" dirty="0" err="1"/>
              <a:t>j</a:t>
            </a:r>
            <a:r>
              <a:rPr lang="en-US" dirty="0"/>
              <a:t> +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dirty="0"/>
              <a:t>)] ≥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j</a:t>
            </a:r>
            <a:r>
              <a:rPr lang="en-US" dirty="0"/>
              <a:t> – 1] then</a:t>
            </a:r>
          </a:p>
          <a:p>
            <a:pPr lvl="2"/>
            <a:r>
              <a:rPr lang="en-US" dirty="0"/>
              <a:t>Output </a:t>
            </a:r>
            <a:r>
              <a:rPr lang="en-US" b="1" i="1" dirty="0"/>
              <a:t>j</a:t>
            </a:r>
            <a:r>
              <a:rPr lang="en-US" dirty="0"/>
              <a:t> together with the result of Find-Solution(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/>
              <a:t>Output the result of Find-Solution(</a:t>
            </a:r>
            <a:r>
              <a:rPr lang="en-US" b="1" i="1" dirty="0"/>
              <a:t>j</a:t>
            </a:r>
            <a:r>
              <a:rPr lang="en-US" dirty="0"/>
              <a:t> – 1)</a:t>
            </a:r>
          </a:p>
          <a:p>
            <a:pPr lvl="2"/>
            <a:endParaRPr lang="en-US" dirty="0"/>
          </a:p>
          <a:p>
            <a:r>
              <a:rPr lang="en-US" dirty="0"/>
              <a:t>Algorithm is O(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3556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Weighted interval scheduling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Three-sentence Summary of Principles of Dynamic Programming and Segmented Least Squares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 Lecture</a:t>
            </a:r>
          </a:p>
        </p:txBody>
      </p:sp>
    </p:spTree>
    <p:extLst>
      <p:ext uri="{BB962C8B-B14F-4D97-AF65-F5344CB8AC3E}">
        <p14:creationId xmlns:p14="http://schemas.microsoft.com/office/powerpoint/2010/main" val="2735714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Dynamic Programming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9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this dynamic programming?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key element that separates dynamic programming from divide-and-conquer is that you have to </a:t>
            </a:r>
            <a:r>
              <a:rPr lang="en-US" i="1" dirty="0"/>
              <a:t>keep</a:t>
            </a:r>
            <a:r>
              <a:rPr lang="en-US" dirty="0"/>
              <a:t> the answers to </a:t>
            </a:r>
            <a:r>
              <a:rPr lang="en-US" dirty="0" err="1"/>
              <a:t>subproblems</a:t>
            </a:r>
            <a:r>
              <a:rPr lang="en-US" dirty="0"/>
              <a:t> around</a:t>
            </a:r>
          </a:p>
          <a:p>
            <a:r>
              <a:rPr lang="en-US" dirty="0"/>
              <a:t>It's not simply a one-and-done situation</a:t>
            </a:r>
          </a:p>
          <a:p>
            <a:r>
              <a:rPr lang="en-US" dirty="0"/>
              <a:t>Based on which intervals overlap with which other intervals, it's hard to predict when you'll need an earlier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j</a:t>
            </a:r>
            <a:r>
              <a:rPr lang="en-US" dirty="0"/>
              <a:t>] value</a:t>
            </a:r>
          </a:p>
          <a:p>
            <a:r>
              <a:rPr lang="en-US" dirty="0"/>
              <a:t>Thus, dynamic programming can often give us polynomial algorithms </a:t>
            </a:r>
            <a:r>
              <a:rPr lang="en-US" i="1" dirty="0"/>
              <a:t>but</a:t>
            </a:r>
            <a:r>
              <a:rPr lang="en-US" dirty="0"/>
              <a:t> with linear (and sometimes even larger) space requirements</a:t>
            </a:r>
          </a:p>
        </p:txBody>
      </p:sp>
    </p:spTree>
    <p:extLst>
      <p:ext uri="{BB962C8B-B14F-4D97-AF65-F5344CB8AC3E}">
        <p14:creationId xmlns:p14="http://schemas.microsoft.com/office/powerpoint/2010/main" val="107296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vs. recursive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array </a:t>
            </a:r>
            <a:r>
              <a:rPr lang="en-US" b="1" i="1" dirty="0"/>
              <a:t>M</a:t>
            </a:r>
            <a:r>
              <a:rPr lang="en-US" dirty="0"/>
              <a:t> is thus the key to this (and other similar) dynamic programming algorithms</a:t>
            </a:r>
          </a:p>
          <a:p>
            <a:r>
              <a:rPr lang="en-US" dirty="0"/>
              <a:t>The same problem could have been tackled with a non-recursive approach where you compute each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j</a:t>
            </a:r>
            <a:r>
              <a:rPr lang="en-US" dirty="0"/>
              <a:t>] in order</a:t>
            </a:r>
          </a:p>
          <a:p>
            <a:r>
              <a:rPr lang="en-US" dirty="0"/>
              <a:t>Every dynamic programming problem can use either:</a:t>
            </a:r>
          </a:p>
          <a:p>
            <a:pPr lvl="1"/>
            <a:r>
              <a:rPr lang="en-US" dirty="0" err="1"/>
              <a:t>Memoized</a:t>
            </a:r>
            <a:r>
              <a:rPr lang="en-US" dirty="0"/>
              <a:t> recursion</a:t>
            </a:r>
          </a:p>
          <a:p>
            <a:pPr lvl="1"/>
            <a:r>
              <a:rPr lang="en-US" dirty="0"/>
              <a:t>Building up solutions iteratively</a:t>
            </a:r>
          </a:p>
          <a:p>
            <a:r>
              <a:rPr lang="en-US" dirty="0"/>
              <a:t>The two solutions are equivalent, but the book will prefer iterative solutions, since they are usually faster in practice and easier to analyze</a:t>
            </a:r>
          </a:p>
        </p:txBody>
      </p:sp>
    </p:spTree>
    <p:extLst>
      <p:ext uri="{BB962C8B-B14F-4D97-AF65-F5344CB8AC3E}">
        <p14:creationId xmlns:p14="http://schemas.microsoft.com/office/powerpoint/2010/main" val="94172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Iterative solution to weighted interval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Iterative-Compute-Opt</a:t>
            </a:r>
          </a:p>
          <a:p>
            <a:pPr lvl="1"/>
            <a:r>
              <a:rPr lang="en-US" b="1" i="1" dirty="0"/>
              <a:t>M</a:t>
            </a:r>
            <a:r>
              <a:rPr lang="en-US" dirty="0"/>
              <a:t>[0] = 0</a:t>
            </a:r>
          </a:p>
          <a:p>
            <a:pPr lvl="1"/>
            <a:r>
              <a:rPr lang="en-US" dirty="0"/>
              <a:t>For </a:t>
            </a:r>
            <a:r>
              <a:rPr lang="en-US" b="1" i="1" dirty="0"/>
              <a:t>j</a:t>
            </a:r>
            <a:r>
              <a:rPr lang="en-US" dirty="0"/>
              <a:t> = 1 up to </a:t>
            </a:r>
            <a:r>
              <a:rPr lang="en-US" b="1" i="1" dirty="0"/>
              <a:t>n</a:t>
            </a:r>
          </a:p>
          <a:p>
            <a:pPr lvl="2"/>
            <a:r>
              <a:rPr lang="en-US" b="1" i="1" dirty="0"/>
              <a:t>M</a:t>
            </a:r>
            <a:r>
              <a:rPr lang="en-US" dirty="0"/>
              <a:t>[j] = max(</a:t>
            </a:r>
            <a:r>
              <a:rPr lang="en-US" b="1" i="1" dirty="0" err="1"/>
              <a:t>v</a:t>
            </a:r>
            <a:r>
              <a:rPr lang="en-US" b="1" i="1" baseline="-25000" dirty="0" err="1"/>
              <a:t>j</a:t>
            </a:r>
            <a:r>
              <a:rPr lang="en-US" dirty="0"/>
              <a:t> +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dirty="0"/>
              <a:t>)],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j</a:t>
            </a:r>
            <a:r>
              <a:rPr lang="en-US" dirty="0"/>
              <a:t> – 1])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Algorithm is (even more obviously) O(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46154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Informal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Weighted interval scheduling follows a set of informal guidelines that are essentially universal in dynamic programming solutions: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There are only a polynomial number of </a:t>
            </a:r>
            <a:r>
              <a:rPr lang="en-US" dirty="0" err="1"/>
              <a:t>subproblems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 solution to the original problem can easily be computed from (or is one of) the solutions to the </a:t>
            </a:r>
            <a:r>
              <a:rPr lang="en-US" dirty="0" err="1"/>
              <a:t>subproblems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There is a natural ordering of </a:t>
            </a:r>
            <a:r>
              <a:rPr lang="en-US" dirty="0" err="1"/>
              <a:t>subproblems</a:t>
            </a:r>
            <a:r>
              <a:rPr lang="en-US" dirty="0"/>
              <a:t> from "smallest" to "largest"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There is an easy-to-compute recurrence that lets us compute the solution to a </a:t>
            </a:r>
            <a:r>
              <a:rPr lang="en-US" dirty="0" err="1"/>
              <a:t>subproblem</a:t>
            </a:r>
            <a:r>
              <a:rPr lang="en-US" dirty="0"/>
              <a:t> from the solutions of smaller </a:t>
            </a:r>
            <a:r>
              <a:rPr lang="en-US" dirty="0" err="1"/>
              <a:t>subproblems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9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Segmented Least Squares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059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line of best fit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99" y="1775192"/>
            <a:ext cx="10972779" cy="1120409"/>
          </a:xfrm>
        </p:spPr>
        <p:txBody>
          <a:bodyPr/>
          <a:lstStyle/>
          <a:p>
            <a:r>
              <a:rPr lang="en-US" dirty="0"/>
              <a:t>Given some data, it is easy to construct a line of best fit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038600" y="3200400"/>
            <a:ext cx="0" cy="3124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352800" y="5715000"/>
            <a:ext cx="5029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800600" y="4495800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769429" y="3962400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86600" y="3543300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91000" y="4838700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553200" y="3543300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620000" y="3047999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4038600" y="3048000"/>
            <a:ext cx="4114800" cy="1866901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637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such a line look like?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Consider a set </a:t>
                </a:r>
                <a:r>
                  <a:rPr lang="en-US" b="1" i="1" dirty="0"/>
                  <a:t>P</a:t>
                </a:r>
                <a:r>
                  <a:rPr lang="en-US" dirty="0"/>
                  <a:t> of </a:t>
                </a:r>
                <a:r>
                  <a:rPr lang="en-US" b="1" i="1" dirty="0"/>
                  <a:t>n</a:t>
                </a:r>
                <a:r>
                  <a:rPr lang="en-US" dirty="0"/>
                  <a:t> points {(</a:t>
                </a:r>
                <a:r>
                  <a:rPr lang="en-US" b="1" i="1" dirty="0"/>
                  <a:t>x</a:t>
                </a:r>
                <a:r>
                  <a:rPr lang="en-US" baseline="-25000" dirty="0"/>
                  <a:t>1</a:t>
                </a:r>
                <a:r>
                  <a:rPr lang="en-US" dirty="0"/>
                  <a:t>, </a:t>
                </a:r>
                <a:r>
                  <a:rPr lang="en-US" b="1" i="1" dirty="0"/>
                  <a:t>y</a:t>
                </a:r>
                <a:r>
                  <a:rPr lang="en-US" baseline="-25000" dirty="0"/>
                  <a:t>1</a:t>
                </a:r>
                <a:r>
                  <a:rPr lang="en-US" dirty="0"/>
                  <a:t>), (</a:t>
                </a:r>
                <a:r>
                  <a:rPr lang="en-US" b="1" i="1" dirty="0"/>
                  <a:t>x</a:t>
                </a:r>
                <a:r>
                  <a:rPr lang="en-US" baseline="-25000" dirty="0"/>
                  <a:t>2</a:t>
                </a:r>
                <a:r>
                  <a:rPr lang="en-US" dirty="0"/>
                  <a:t>, </a:t>
                </a:r>
                <a:r>
                  <a:rPr lang="en-US" b="1" i="1" dirty="0"/>
                  <a:t>y</a:t>
                </a:r>
                <a:r>
                  <a:rPr lang="en-US" baseline="-25000" dirty="0"/>
                  <a:t>2</a:t>
                </a:r>
                <a:r>
                  <a:rPr lang="en-US" dirty="0"/>
                  <a:t>), …, (</a:t>
                </a:r>
                <a:r>
                  <a:rPr lang="en-US" b="1" i="1" dirty="0" err="1"/>
                  <a:t>x</a:t>
                </a:r>
                <a:r>
                  <a:rPr lang="en-US" b="1" i="1" baseline="-25000" dirty="0" err="1"/>
                  <a:t>n</a:t>
                </a:r>
                <a:r>
                  <a:rPr lang="en-US" dirty="0"/>
                  <a:t>, </a:t>
                </a:r>
                <a:r>
                  <a:rPr lang="en-US" b="1" i="1" dirty="0" err="1"/>
                  <a:t>y</a:t>
                </a:r>
                <a:r>
                  <a:rPr lang="en-US" b="1" i="1" baseline="-25000" dirty="0" err="1"/>
                  <a:t>n</a:t>
                </a:r>
                <a:r>
                  <a:rPr lang="en-US" dirty="0"/>
                  <a:t>)}</a:t>
                </a:r>
              </a:p>
              <a:p>
                <a:r>
                  <a:rPr lang="en-US" dirty="0"/>
                  <a:t>We want to define a line </a:t>
                </a:r>
                <a:r>
                  <a:rPr lang="en-US" b="1" i="1" dirty="0"/>
                  <a:t>L</a:t>
                </a:r>
                <a:r>
                  <a:rPr lang="en-US" dirty="0"/>
                  <a:t> as </a:t>
                </a:r>
                <a:r>
                  <a:rPr lang="en-US" b="1" i="1" dirty="0"/>
                  <a:t>y</a:t>
                </a:r>
                <a:r>
                  <a:rPr lang="en-US" dirty="0"/>
                  <a:t> = </a:t>
                </a:r>
                <a:r>
                  <a:rPr lang="en-US" b="1" i="1" dirty="0"/>
                  <a:t>ax</a:t>
                </a:r>
                <a:r>
                  <a:rPr lang="en-US" dirty="0"/>
                  <a:t> + </a:t>
                </a:r>
                <a:r>
                  <a:rPr lang="en-US" b="1" i="1" dirty="0"/>
                  <a:t>b</a:t>
                </a:r>
              </a:p>
              <a:p>
                <a:r>
                  <a:rPr lang="en-US" dirty="0"/>
                  <a:t>Such that its error is minimized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Error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323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such a 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Using calculus, it's possible to derive an equation to determine </a:t>
                </a:r>
                <a:r>
                  <a:rPr lang="en-US" b="1" i="1" dirty="0"/>
                  <a:t>a</a:t>
                </a:r>
                <a:r>
                  <a:rPr lang="en-US" dirty="0"/>
                  <a:t> and </a:t>
                </a:r>
                <a:r>
                  <a:rPr lang="en-US" b="1" i="1" dirty="0"/>
                  <a:t>b</a:t>
                </a:r>
                <a:r>
                  <a:rPr lang="en-US" dirty="0"/>
                  <a:t>, the slope and </a:t>
                </a:r>
                <a:r>
                  <a:rPr lang="en-US" b="1" i="1" dirty="0"/>
                  <a:t>y</a:t>
                </a:r>
                <a:r>
                  <a:rPr lang="en-US" dirty="0"/>
                  <a:t>-intercept of such a line:</a:t>
                </a:r>
              </a:p>
              <a:p>
                <a:endParaRPr lang="en-US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nary>
                            <m:naryPr>
                              <m:chr m:val="∑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nary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  <a:p>
                <a:pPr marL="118872" indent="0">
                  <a:buNone/>
                </a:pPr>
                <a:endParaRPr lang="en-US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 r="-2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611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what if the data really falls on two lines?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5422060"/>
            <a:ext cx="10972783" cy="1207340"/>
          </a:xfrm>
        </p:spPr>
        <p:txBody>
          <a:bodyPr/>
          <a:lstStyle/>
          <a:p>
            <a:r>
              <a:rPr lang="en-US" dirty="0"/>
              <a:t>A single line would have terrible error</a:t>
            </a:r>
          </a:p>
          <a:p>
            <a:r>
              <a:rPr lang="en-US" dirty="0"/>
              <a:t>But how do we know that there are two lines?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038600" y="2193035"/>
            <a:ext cx="0" cy="3124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352800" y="4707635"/>
            <a:ext cx="5029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770665" y="3907535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292726" y="3774184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26628" y="3437634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64933" y="4034535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53100" y="3621785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91728" y="3033647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4343401" y="2083561"/>
            <a:ext cx="3050267" cy="2471674"/>
          </a:xfrm>
          <a:prstGeom prst="line">
            <a:avLst/>
          </a:prstGeom>
          <a:ln w="38100">
            <a:solidFill>
              <a:schemeClr val="accent2"/>
            </a:solidFill>
            <a:prstDash val="dash"/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544128" y="2663379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649356" y="2325623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20112" y="1981200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0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three lines?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038600" y="1905000"/>
            <a:ext cx="0" cy="4419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352800" y="5715000"/>
            <a:ext cx="5943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770665" y="4914900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292726" y="4781549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26628" y="4444999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64933" y="5041900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53100" y="4629150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91728" y="4041012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44128" y="3670744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649356" y="3332988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251377" y="2348040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901541" y="2697987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239000" y="2589123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576459" y="2480556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913918" y="2478896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872512" y="3048000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623079" y="2218182"/>
            <a:ext cx="152400" cy="152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469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can't allow </a:t>
            </a:r>
            <a:r>
              <a:rPr lang="en-US" i="1" dirty="0"/>
              <a:t>any</a:t>
            </a:r>
            <a:r>
              <a:rPr lang="en-US" dirty="0"/>
              <a:t> number of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only care about error, </a:t>
            </a:r>
            <a:r>
              <a:rPr lang="en-US" b="1" i="1" dirty="0"/>
              <a:t>n</a:t>
            </a:r>
            <a:r>
              <a:rPr lang="en-US" dirty="0"/>
              <a:t> – 1 lines will always be the best</a:t>
            </a:r>
          </a:p>
          <a:p>
            <a:pPr lvl="1"/>
            <a:r>
              <a:rPr lang="en-US" dirty="0"/>
              <a:t>We could just put a line between each adjacent pair of points and have </a:t>
            </a:r>
            <a:r>
              <a:rPr lang="en-US" b="1" dirty="0"/>
              <a:t>no error</a:t>
            </a:r>
          </a:p>
          <a:p>
            <a:r>
              <a:rPr lang="en-US" dirty="0"/>
              <a:t>But that's obviously stupid</a:t>
            </a:r>
          </a:p>
          <a:p>
            <a:r>
              <a:rPr lang="en-US" dirty="0"/>
              <a:t>Somehow, we need an algorithm that gives us the intuitively correct number of lines</a:t>
            </a:r>
          </a:p>
          <a:p>
            <a:r>
              <a:rPr lang="en-US" dirty="0"/>
              <a:t>We need a </a:t>
            </a:r>
            <a:r>
              <a:rPr lang="en-US" b="1" dirty="0"/>
              <a:t>penalty</a:t>
            </a:r>
            <a:r>
              <a:rPr lang="en-US" dirty="0"/>
              <a:t> for adding more lines</a:t>
            </a:r>
          </a:p>
        </p:txBody>
      </p:sp>
    </p:spTree>
    <p:extLst>
      <p:ext uri="{BB962C8B-B14F-4D97-AF65-F5344CB8AC3E}">
        <p14:creationId xmlns:p14="http://schemas.microsoft.com/office/powerpoint/2010/main" val="119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Formulating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get a set </a:t>
            </a:r>
            <a:r>
              <a:rPr lang="en-US" b="1" i="1" dirty="0"/>
              <a:t>P</a:t>
            </a:r>
            <a:r>
              <a:rPr lang="en-US" dirty="0"/>
              <a:t> of </a:t>
            </a:r>
            <a:r>
              <a:rPr lang="en-US" b="1" i="1" dirty="0"/>
              <a:t>n</a:t>
            </a:r>
            <a:r>
              <a:rPr lang="en-US" dirty="0"/>
              <a:t> points {(</a:t>
            </a:r>
            <a:r>
              <a:rPr lang="en-US" b="1" i="1" dirty="0"/>
              <a:t>x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y</a:t>
            </a:r>
            <a:r>
              <a:rPr lang="en-US" baseline="-25000" dirty="0"/>
              <a:t>1</a:t>
            </a:r>
            <a:r>
              <a:rPr lang="en-US" dirty="0"/>
              <a:t>), (</a:t>
            </a:r>
            <a:r>
              <a:rPr lang="en-US" b="1" i="1" dirty="0"/>
              <a:t>x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b="1" i="1" dirty="0"/>
              <a:t>y</a:t>
            </a:r>
            <a:r>
              <a:rPr lang="en-US" baseline="-25000" dirty="0"/>
              <a:t>2</a:t>
            </a:r>
            <a:r>
              <a:rPr lang="en-US" dirty="0"/>
              <a:t>), …, (</a:t>
            </a:r>
            <a:r>
              <a:rPr lang="en-US" b="1" i="1" dirty="0" err="1"/>
              <a:t>x</a:t>
            </a:r>
            <a:r>
              <a:rPr lang="en-US" b="1" i="1" baseline="-25000" dirty="0" err="1"/>
              <a:t>n</a:t>
            </a:r>
            <a:r>
              <a:rPr lang="en-US" dirty="0"/>
              <a:t>, </a:t>
            </a:r>
            <a:r>
              <a:rPr lang="en-US" b="1" i="1" dirty="0" err="1"/>
              <a:t>y</a:t>
            </a:r>
            <a:r>
              <a:rPr lang="en-US" b="1" i="1" baseline="-25000" dirty="0" err="1"/>
              <a:t>n</a:t>
            </a:r>
            <a:r>
              <a:rPr lang="en-US" dirty="0"/>
              <a:t>)}</a:t>
            </a:r>
          </a:p>
          <a:p>
            <a:r>
              <a:rPr lang="en-US" dirty="0"/>
              <a:t>For simplicity, </a:t>
            </a:r>
            <a:r>
              <a:rPr lang="en-US" b="1" i="1" dirty="0"/>
              <a:t>x</a:t>
            </a:r>
            <a:r>
              <a:rPr lang="en-US" baseline="-25000" dirty="0"/>
              <a:t>1</a:t>
            </a:r>
            <a:r>
              <a:rPr lang="en-US" dirty="0"/>
              <a:t> &lt; </a:t>
            </a:r>
            <a:r>
              <a:rPr lang="en-US" b="1" i="1" dirty="0"/>
              <a:t>x</a:t>
            </a:r>
            <a:r>
              <a:rPr lang="en-US" baseline="-25000" dirty="0"/>
              <a:t>2</a:t>
            </a:r>
            <a:r>
              <a:rPr lang="en-US" dirty="0"/>
              <a:t> &lt; … &lt; </a:t>
            </a:r>
            <a:r>
              <a:rPr lang="en-US" b="1" i="1" dirty="0" err="1"/>
              <a:t>x</a:t>
            </a:r>
            <a:r>
              <a:rPr lang="en-US" b="1" i="1" baseline="-25000" dirty="0" err="1"/>
              <a:t>n</a:t>
            </a:r>
            <a:endParaRPr lang="en-US" b="1" i="1" baseline="-25000" dirty="0"/>
          </a:p>
          <a:p>
            <a:r>
              <a:rPr lang="en-US" dirty="0"/>
              <a:t>Let 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dirty="0"/>
              <a:t> be (</a:t>
            </a:r>
            <a:r>
              <a:rPr lang="en-US" b="1" i="1" dirty="0"/>
              <a:t>x</a:t>
            </a:r>
            <a:r>
              <a:rPr lang="en-US" b="1" i="1" baseline="-25000" dirty="0"/>
              <a:t>i</a:t>
            </a:r>
            <a:r>
              <a:rPr lang="en-US" dirty="0"/>
              <a:t>, </a:t>
            </a:r>
            <a:r>
              <a:rPr lang="en-US" b="1" i="1" dirty="0" err="1"/>
              <a:t>y</a:t>
            </a:r>
            <a:r>
              <a:rPr lang="en-US" b="1" i="1" baseline="-25000" dirty="0" err="1"/>
              <a:t>i</a:t>
            </a:r>
            <a:r>
              <a:rPr lang="en-US" dirty="0"/>
              <a:t>)</a:t>
            </a:r>
          </a:p>
          <a:p>
            <a:r>
              <a:rPr lang="en-US" dirty="0"/>
              <a:t>We want to partition </a:t>
            </a:r>
            <a:r>
              <a:rPr lang="en-US" b="1" i="1" dirty="0"/>
              <a:t>P</a:t>
            </a:r>
            <a:r>
              <a:rPr lang="en-US" dirty="0"/>
              <a:t> into </a:t>
            </a:r>
            <a:r>
              <a:rPr lang="en-US" b="1" dirty="0"/>
              <a:t>segments</a:t>
            </a:r>
          </a:p>
          <a:p>
            <a:r>
              <a:rPr lang="en-US" dirty="0"/>
              <a:t>Each segment is a contiguous set of </a:t>
            </a:r>
            <a:r>
              <a:rPr lang="en-US" b="1" i="1" dirty="0"/>
              <a:t>x</a:t>
            </a:r>
            <a:r>
              <a:rPr lang="en-US" dirty="0"/>
              <a:t>-coordinates:</a:t>
            </a:r>
          </a:p>
          <a:p>
            <a:pPr lvl="1"/>
            <a:r>
              <a:rPr lang="en-US" dirty="0"/>
              <a:t>{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dirty="0"/>
              <a:t>, 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baseline="-25000" dirty="0"/>
              <a:t>+1</a:t>
            </a:r>
            <a:r>
              <a:rPr lang="en-US" dirty="0"/>
              <a:t>, …, </a:t>
            </a:r>
            <a:r>
              <a:rPr lang="en-US" b="1" i="1" dirty="0"/>
              <a:t>p</a:t>
            </a:r>
            <a:r>
              <a:rPr lang="en-US" b="1" i="1" baseline="-25000" dirty="0"/>
              <a:t>j</a:t>
            </a:r>
            <a:r>
              <a:rPr lang="en-US" baseline="-25000" dirty="0"/>
              <a:t>-1</a:t>
            </a:r>
            <a:r>
              <a:rPr lang="en-US" dirty="0"/>
              <a:t>, </a:t>
            </a:r>
            <a:r>
              <a:rPr lang="en-US" b="1" i="1" dirty="0" err="1"/>
              <a:t>p</a:t>
            </a:r>
            <a:r>
              <a:rPr lang="en-US" b="1" i="1" baseline="-25000" dirty="0" err="1"/>
              <a:t>j</a:t>
            </a:r>
            <a:r>
              <a:rPr lang="en-US" dirty="0"/>
              <a:t>} for indexes </a:t>
            </a:r>
            <a:r>
              <a:rPr lang="en-US" b="1" i="1" dirty="0" err="1"/>
              <a:t>i</a:t>
            </a:r>
            <a:r>
              <a:rPr lang="en-US" dirty="0"/>
              <a:t> ≤ </a:t>
            </a:r>
            <a:r>
              <a:rPr lang="en-US" b="1" i="1" dirty="0"/>
              <a:t>j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91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Minimizing the penalty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formula from earlier, we compute lines minimizing the error for each segment</a:t>
            </a:r>
          </a:p>
          <a:p>
            <a:r>
              <a:rPr lang="en-US" dirty="0"/>
              <a:t>The penalty of the whole partition is the sum of:</a:t>
            </a:r>
          </a:p>
          <a:p>
            <a:pPr lvl="1"/>
            <a:r>
              <a:rPr lang="en-US" dirty="0"/>
              <a:t>The number of segments multiplied by some constant </a:t>
            </a:r>
            <a:r>
              <a:rPr lang="en-US" b="1" i="1" dirty="0"/>
              <a:t>C</a:t>
            </a:r>
            <a:r>
              <a:rPr lang="en-US" dirty="0"/>
              <a:t> &gt; 0</a:t>
            </a:r>
            <a:endParaRPr lang="en-US" b="1" i="1" dirty="0"/>
          </a:p>
          <a:p>
            <a:pPr lvl="1"/>
            <a:r>
              <a:rPr lang="en-US" dirty="0"/>
              <a:t>The error value of the optimal lines through each segment</a:t>
            </a:r>
          </a:p>
          <a:p>
            <a:r>
              <a:rPr lang="en-US" b="1" i="1" dirty="0"/>
              <a:t>C</a:t>
            </a:r>
            <a:r>
              <a:rPr lang="en-US" dirty="0"/>
              <a:t> is a constant provided to the algorithm</a:t>
            </a:r>
          </a:p>
          <a:p>
            <a:pPr lvl="1"/>
            <a:r>
              <a:rPr lang="en-US" dirty="0"/>
              <a:t>The higher the </a:t>
            </a:r>
            <a:r>
              <a:rPr lang="en-US" b="1" i="1" dirty="0"/>
              <a:t>C</a:t>
            </a:r>
            <a:r>
              <a:rPr lang="en-US" dirty="0"/>
              <a:t>, the greater then penalty for having more segments</a:t>
            </a:r>
          </a:p>
        </p:txBody>
      </p:sp>
    </p:spTree>
    <p:extLst>
      <p:ext uri="{BB962C8B-B14F-4D97-AF65-F5344CB8AC3E}">
        <p14:creationId xmlns:p14="http://schemas.microsoft.com/office/powerpoint/2010/main" val="296293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many ways are there to partition a list of </a:t>
            </a:r>
            <a:r>
              <a:rPr lang="en-US" b="1" i="1" dirty="0"/>
              <a:t>n</a:t>
            </a:r>
            <a:r>
              <a:rPr lang="en-US" dirty="0"/>
              <a:t> items?</a:t>
            </a:r>
          </a:p>
          <a:p>
            <a:pPr lvl="1"/>
            <a:r>
              <a:rPr lang="en-US" dirty="0"/>
              <a:t>2</a:t>
            </a:r>
            <a:r>
              <a:rPr lang="en-US" b="1" i="1" baseline="30000" dirty="0"/>
              <a:t>n</a:t>
            </a:r>
            <a:r>
              <a:rPr lang="en-US" baseline="30000" dirty="0"/>
              <a:t>-1</a:t>
            </a:r>
          </a:p>
          <a:p>
            <a:pPr lvl="1"/>
            <a:r>
              <a:rPr lang="en-US" dirty="0"/>
              <a:t>We can't consider all possible partitions</a:t>
            </a:r>
          </a:p>
          <a:p>
            <a:r>
              <a:rPr lang="en-US" dirty="0"/>
              <a:t>Somehow, we need to divide the problem into smaller  </a:t>
            </a:r>
            <a:r>
              <a:rPr lang="en-US" dirty="0" err="1"/>
              <a:t>subproblems</a:t>
            </a:r>
            <a:endParaRPr lang="en-US" dirty="0"/>
          </a:p>
          <a:p>
            <a:r>
              <a:rPr lang="en-US" dirty="0"/>
              <a:t>The last point </a:t>
            </a:r>
            <a:r>
              <a:rPr lang="en-US" b="1" i="1" dirty="0" err="1"/>
              <a:t>p</a:t>
            </a:r>
            <a:r>
              <a:rPr lang="en-US" b="1" i="1" baseline="-25000" dirty="0" err="1"/>
              <a:t>n</a:t>
            </a:r>
            <a:r>
              <a:rPr lang="en-US" dirty="0"/>
              <a:t> is in the last segment, whatever it is</a:t>
            </a:r>
          </a:p>
          <a:p>
            <a:r>
              <a:rPr lang="en-US" dirty="0"/>
              <a:t>That segment starts at some point 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</a:p>
          <a:p>
            <a:r>
              <a:rPr lang="en-US" dirty="0"/>
              <a:t>If we knew the last segment, we could recursively solve the problem on points </a:t>
            </a:r>
            <a:r>
              <a:rPr lang="en-US" b="1" i="1" dirty="0"/>
              <a:t>p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p</a:t>
            </a:r>
            <a:r>
              <a:rPr lang="en-US" baseline="-25000" dirty="0"/>
              <a:t>2</a:t>
            </a:r>
            <a:r>
              <a:rPr lang="en-US" dirty="0"/>
              <a:t>,…,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baseline="-25000" dirty="0"/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165497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algorithm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OPT(</a:t>
            </a:r>
            <a:r>
              <a:rPr lang="en-US" b="1" i="1" dirty="0" err="1"/>
              <a:t>i</a:t>
            </a:r>
            <a:r>
              <a:rPr lang="en-US" dirty="0"/>
              <a:t>) be the optimum solution for points </a:t>
            </a:r>
            <a:r>
              <a:rPr lang="en-US" b="1" i="1" dirty="0"/>
              <a:t>p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p</a:t>
            </a:r>
            <a:r>
              <a:rPr lang="en-US" baseline="-25000" dirty="0"/>
              <a:t>2</a:t>
            </a:r>
            <a:r>
              <a:rPr lang="en-US" dirty="0"/>
              <a:t>,…,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</a:p>
          <a:p>
            <a:r>
              <a:rPr lang="en-US" dirty="0"/>
              <a:t>Let </a:t>
            </a:r>
            <a:r>
              <a:rPr lang="en-US" b="1" i="1" dirty="0" err="1"/>
              <a:t>e</a:t>
            </a:r>
            <a:r>
              <a:rPr lang="en-US" b="1" i="1" baseline="-25000" dirty="0" err="1"/>
              <a:t>i</a:t>
            </a:r>
            <a:r>
              <a:rPr lang="en-US" baseline="-25000" dirty="0" err="1"/>
              <a:t>,</a:t>
            </a:r>
            <a:r>
              <a:rPr lang="en-US" b="1" i="1" baseline="-25000" dirty="0" err="1"/>
              <a:t>j</a:t>
            </a:r>
            <a:r>
              <a:rPr lang="en-US" dirty="0"/>
              <a:t> be the minimum error of any line with respect to 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dirty="0"/>
              <a:t>,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baseline="-25000" dirty="0"/>
              <a:t>+1</a:t>
            </a:r>
            <a:r>
              <a:rPr lang="en-US" dirty="0"/>
              <a:t>,…,</a:t>
            </a:r>
            <a:r>
              <a:rPr lang="en-US" b="1" i="1" dirty="0" err="1"/>
              <a:t>p</a:t>
            </a:r>
            <a:r>
              <a:rPr lang="en-US" b="1" i="1" baseline="-25000" dirty="0" err="1"/>
              <a:t>j</a:t>
            </a:r>
            <a:endParaRPr lang="en-US" b="1" i="1" baseline="-25000" dirty="0"/>
          </a:p>
          <a:p>
            <a:r>
              <a:rPr lang="en-US" dirty="0"/>
              <a:t>It must be the case that, if the last segment of the optimal partition is 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dirty="0"/>
              <a:t>,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baseline="-25000" dirty="0"/>
              <a:t>+1</a:t>
            </a:r>
            <a:r>
              <a:rPr lang="en-US" dirty="0"/>
              <a:t>,…</a:t>
            </a:r>
            <a:r>
              <a:rPr lang="en-US" b="1" i="1" dirty="0" err="1"/>
              <a:t>p</a:t>
            </a:r>
            <a:r>
              <a:rPr lang="en-US" b="1" i="1" baseline="-25000" dirty="0" err="1"/>
              <a:t>n</a:t>
            </a:r>
            <a:r>
              <a:rPr lang="en-US" dirty="0"/>
              <a:t>, then the value of the optimal solution is:</a:t>
            </a:r>
          </a:p>
          <a:p>
            <a:pPr lvl="1"/>
            <a:r>
              <a:rPr lang="en-US" dirty="0"/>
              <a:t>OPT(</a:t>
            </a:r>
            <a:r>
              <a:rPr lang="en-US" b="1" i="1" dirty="0"/>
              <a:t>n</a:t>
            </a:r>
            <a:r>
              <a:rPr lang="en-US" dirty="0"/>
              <a:t>) = </a:t>
            </a:r>
            <a:r>
              <a:rPr lang="en-US" b="1" i="1" dirty="0" err="1"/>
              <a:t>e</a:t>
            </a:r>
            <a:r>
              <a:rPr lang="en-US" b="1" i="1" baseline="-25000" dirty="0" err="1"/>
              <a:t>i</a:t>
            </a:r>
            <a:r>
              <a:rPr lang="en-US" baseline="-25000" dirty="0" err="1"/>
              <a:t>,</a:t>
            </a:r>
            <a:r>
              <a:rPr lang="en-US" b="1" i="1" baseline="-25000" dirty="0" err="1"/>
              <a:t>n</a:t>
            </a:r>
            <a:r>
              <a:rPr lang="en-US" dirty="0"/>
              <a:t> + </a:t>
            </a:r>
            <a:r>
              <a:rPr lang="en-US" b="1" i="1" dirty="0"/>
              <a:t>C</a:t>
            </a:r>
            <a:r>
              <a:rPr lang="en-US" dirty="0"/>
              <a:t> + OPT(</a:t>
            </a:r>
            <a:r>
              <a:rPr lang="en-US" b="1" i="1" dirty="0" err="1"/>
              <a:t>i</a:t>
            </a:r>
            <a:r>
              <a:rPr lang="en-US" dirty="0"/>
              <a:t> – 1)</a:t>
            </a:r>
          </a:p>
        </p:txBody>
      </p:sp>
    </p:spTree>
    <p:extLst>
      <p:ext uri="{BB962C8B-B14F-4D97-AF65-F5344CB8AC3E}">
        <p14:creationId xmlns:p14="http://schemas.microsoft.com/office/powerpoint/2010/main" val="5932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recurrence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We can generalize that observation for any </a:t>
                </a:r>
                <a:r>
                  <a:rPr lang="en-US" dirty="0" err="1"/>
                  <a:t>subproblem</a:t>
                </a:r>
                <a:r>
                  <a:rPr lang="en-US" dirty="0"/>
                  <a:t> going up to point </a:t>
                </a:r>
                <a:r>
                  <a:rPr lang="en-US" b="1" i="1" dirty="0" err="1"/>
                  <a:t>p</a:t>
                </a:r>
                <a:r>
                  <a:rPr lang="en-US" b="1" i="1" baseline="-25000" dirty="0" err="1"/>
                  <a:t>j</a:t>
                </a:r>
                <a:r>
                  <a:rPr lang="en-US" dirty="0"/>
                  <a:t>:</a:t>
                </a:r>
              </a:p>
              <a:p>
                <a:endParaRPr lang="en-US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OPT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OPT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−1)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Also, the segment </a:t>
                </a:r>
                <a:r>
                  <a:rPr lang="en-US" b="1" i="1" dirty="0"/>
                  <a:t>p</a:t>
                </a:r>
                <a:r>
                  <a:rPr lang="en-US" b="1" i="1" baseline="-25000" dirty="0"/>
                  <a:t>i</a:t>
                </a:r>
                <a:r>
                  <a:rPr lang="en-US" dirty="0"/>
                  <a:t>,</a:t>
                </a:r>
                <a:r>
                  <a:rPr lang="en-US" b="1" i="1" dirty="0"/>
                  <a:t>p</a:t>
                </a:r>
                <a:r>
                  <a:rPr lang="en-US" b="1" i="1" baseline="-25000" dirty="0"/>
                  <a:t>i</a:t>
                </a:r>
                <a:r>
                  <a:rPr lang="en-US" baseline="-25000" dirty="0"/>
                  <a:t>+1</a:t>
                </a:r>
                <a:r>
                  <a:rPr lang="en-US" dirty="0"/>
                  <a:t>,…,</a:t>
                </a:r>
                <a:r>
                  <a:rPr lang="en-US" b="1" i="1" dirty="0" err="1"/>
                  <a:t>p</a:t>
                </a:r>
                <a:r>
                  <a:rPr lang="en-US" b="1" i="1" baseline="-25000" dirty="0" err="1"/>
                  <a:t>j</a:t>
                </a:r>
                <a:r>
                  <a:rPr lang="en-US" dirty="0"/>
                  <a:t> is used in an optimum solution for the subproblem if and only if the minimum is obtained with index </a:t>
                </a:r>
                <a:r>
                  <a:rPr lang="en-US" b="1" i="1" dirty="0" err="1"/>
                  <a:t>i</a:t>
                </a:r>
                <a:endParaRPr lang="en-US" b="1" i="1" dirty="0"/>
              </a:p>
              <a:p>
                <a:r>
                  <a:rPr lang="en-US" dirty="0"/>
                  <a:t>Note that we assume OPT(0) = 0</a:t>
                </a:r>
              </a:p>
              <a:p>
                <a:pPr marL="118872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 r="-1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8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Segmented-Least-Squares(</a:t>
            </a:r>
            <a:r>
              <a:rPr lang="en-US" sz="2400" b="1" i="1" dirty="0"/>
              <a:t>n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Create array </a:t>
            </a:r>
            <a:r>
              <a:rPr lang="en-US" sz="2400" b="1" i="1" dirty="0"/>
              <a:t>M</a:t>
            </a:r>
            <a:r>
              <a:rPr lang="en-US" sz="2400" dirty="0"/>
              <a:t> with indexes 0 through </a:t>
            </a:r>
            <a:r>
              <a:rPr lang="en-US" sz="2400" b="1" i="1" dirty="0"/>
              <a:t>n</a:t>
            </a:r>
          </a:p>
          <a:p>
            <a:pPr lvl="1"/>
            <a:r>
              <a:rPr lang="en-US" sz="2400" dirty="0"/>
              <a:t>Set </a:t>
            </a:r>
            <a:r>
              <a:rPr lang="en-US" sz="2400" b="1" i="1" dirty="0"/>
              <a:t>M</a:t>
            </a:r>
            <a:r>
              <a:rPr lang="en-US" sz="2400" dirty="0"/>
              <a:t>[0] = 0</a:t>
            </a:r>
          </a:p>
          <a:p>
            <a:pPr lvl="1"/>
            <a:r>
              <a:rPr lang="en-US" sz="2400" dirty="0"/>
              <a:t>For all pairs </a:t>
            </a:r>
            <a:r>
              <a:rPr lang="en-US" sz="2400" b="1" i="1" dirty="0" err="1"/>
              <a:t>i</a:t>
            </a:r>
            <a:r>
              <a:rPr lang="en-US" sz="2400" b="1" i="1" dirty="0"/>
              <a:t> </a:t>
            </a:r>
            <a:r>
              <a:rPr lang="en-US" sz="2400" dirty="0"/>
              <a:t>≤ </a:t>
            </a:r>
            <a:r>
              <a:rPr lang="en-US" sz="2400" b="1" i="1" dirty="0"/>
              <a:t>j</a:t>
            </a:r>
          </a:p>
          <a:p>
            <a:pPr lvl="2"/>
            <a:r>
              <a:rPr lang="en-US" dirty="0"/>
              <a:t>Compute the least squares error </a:t>
            </a:r>
            <a:r>
              <a:rPr lang="en-US" b="1" i="1" dirty="0" err="1"/>
              <a:t>e</a:t>
            </a:r>
            <a:r>
              <a:rPr lang="en-US" b="1" i="1" baseline="-25000" dirty="0" err="1"/>
              <a:t>i</a:t>
            </a:r>
            <a:r>
              <a:rPr lang="en-US" baseline="-25000" dirty="0" err="1"/>
              <a:t>,</a:t>
            </a:r>
            <a:r>
              <a:rPr lang="en-US" b="1" i="1" baseline="-25000" dirty="0" err="1"/>
              <a:t>j</a:t>
            </a:r>
            <a:r>
              <a:rPr lang="en-US" dirty="0"/>
              <a:t> for segment 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dirty="0"/>
              <a:t>,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baseline="-25000" dirty="0"/>
              <a:t>+1</a:t>
            </a:r>
            <a:r>
              <a:rPr lang="en-US" dirty="0"/>
              <a:t>,...</a:t>
            </a:r>
            <a:r>
              <a:rPr lang="en-US" b="1" i="1" dirty="0" err="1"/>
              <a:t>p</a:t>
            </a:r>
            <a:r>
              <a:rPr lang="en-US" b="1" i="1" baseline="-25000" dirty="0" err="1"/>
              <a:t>j</a:t>
            </a:r>
            <a:endParaRPr lang="en-US" b="1" i="1" baseline="-25000" dirty="0"/>
          </a:p>
          <a:p>
            <a:pPr lvl="1"/>
            <a:r>
              <a:rPr lang="en-US" sz="2400" dirty="0"/>
              <a:t>For </a:t>
            </a:r>
            <a:r>
              <a:rPr lang="en-US" sz="2400" b="1" i="1" dirty="0"/>
              <a:t>j</a:t>
            </a:r>
            <a:r>
              <a:rPr lang="en-US" sz="2400" dirty="0"/>
              <a:t> = 1 up to </a:t>
            </a:r>
            <a:r>
              <a:rPr lang="en-US" sz="2400" b="1" i="1" dirty="0"/>
              <a:t>n</a:t>
            </a:r>
          </a:p>
          <a:p>
            <a:pPr lvl="2"/>
            <a:r>
              <a:rPr lang="en-US" dirty="0"/>
              <a:t>For </a:t>
            </a:r>
            <a:r>
              <a:rPr lang="en-US" b="1" i="1" dirty="0" err="1"/>
              <a:t>i</a:t>
            </a:r>
            <a:r>
              <a:rPr lang="en-US" dirty="0"/>
              <a:t> = 1 up to </a:t>
            </a:r>
            <a:r>
              <a:rPr lang="en-US" b="1" i="1" dirty="0"/>
              <a:t>j</a:t>
            </a:r>
          </a:p>
          <a:p>
            <a:pPr lvl="3"/>
            <a:r>
              <a:rPr lang="en-US" sz="2400" dirty="0"/>
              <a:t>Set </a:t>
            </a:r>
            <a:r>
              <a:rPr lang="en-US" sz="2400" b="1" i="1" dirty="0"/>
              <a:t>M</a:t>
            </a:r>
            <a:r>
              <a:rPr lang="en-US" sz="2400" dirty="0"/>
              <a:t>[</a:t>
            </a:r>
            <a:r>
              <a:rPr lang="en-US" sz="2400" b="1" i="1" dirty="0"/>
              <a:t>j</a:t>
            </a:r>
            <a:r>
              <a:rPr lang="en-US" sz="2400" dirty="0"/>
              <a:t>] = min(</a:t>
            </a:r>
            <a:r>
              <a:rPr lang="en-US" sz="2400" b="1" i="1" dirty="0"/>
              <a:t>M</a:t>
            </a:r>
            <a:r>
              <a:rPr lang="en-US" sz="2400" dirty="0"/>
              <a:t>[</a:t>
            </a:r>
            <a:r>
              <a:rPr lang="en-US" sz="2400" b="1" i="1" dirty="0"/>
              <a:t>j</a:t>
            </a:r>
            <a:r>
              <a:rPr lang="en-US" sz="2400" dirty="0"/>
              <a:t>], </a:t>
            </a:r>
            <a:r>
              <a:rPr lang="en-US" sz="2400" b="1" i="1" dirty="0" err="1"/>
              <a:t>e</a:t>
            </a:r>
            <a:r>
              <a:rPr lang="en-US" sz="2400" b="1" i="1" baseline="-25000" dirty="0" err="1"/>
              <a:t>i</a:t>
            </a:r>
            <a:r>
              <a:rPr lang="en-US" sz="2400" baseline="-25000" dirty="0" err="1"/>
              <a:t>,</a:t>
            </a:r>
            <a:r>
              <a:rPr lang="en-US" sz="2400" b="1" i="1" baseline="-25000" dirty="0" err="1"/>
              <a:t>j</a:t>
            </a:r>
            <a:r>
              <a:rPr lang="en-US" sz="2400" dirty="0"/>
              <a:t>  + </a:t>
            </a:r>
            <a:r>
              <a:rPr lang="en-US" sz="2400" b="1" i="1" dirty="0"/>
              <a:t>C</a:t>
            </a:r>
            <a:r>
              <a:rPr lang="en-US" sz="2400" dirty="0"/>
              <a:t> + </a:t>
            </a:r>
            <a:r>
              <a:rPr lang="en-US" sz="2400" b="1" i="1" dirty="0"/>
              <a:t>M</a:t>
            </a:r>
            <a:r>
              <a:rPr lang="en-US" sz="2400" dirty="0"/>
              <a:t>[</a:t>
            </a:r>
            <a:r>
              <a:rPr lang="en-US" sz="2400" b="1" i="1" dirty="0"/>
              <a:t>i</a:t>
            </a:r>
            <a:r>
              <a:rPr lang="en-US" sz="2400" dirty="0"/>
              <a:t>-1])</a:t>
            </a:r>
          </a:p>
          <a:p>
            <a:pPr lvl="1"/>
            <a:r>
              <a:rPr lang="en-US" sz="2400" dirty="0"/>
              <a:t>Return </a:t>
            </a:r>
            <a:r>
              <a:rPr lang="en-US" sz="2400" b="1" i="1" dirty="0"/>
              <a:t>M</a:t>
            </a:r>
            <a:r>
              <a:rPr lang="en-US" sz="2400" dirty="0"/>
              <a:t>[</a:t>
            </a:r>
            <a:r>
              <a:rPr lang="en-US" sz="2400" b="1" i="1" dirty="0"/>
              <a:t>n</a:t>
            </a:r>
            <a:r>
              <a:rPr lang="en-US" sz="24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03486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Reconstructing the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before, we only find the total penalty value with the previous algorithm, not the actual segments themselves</a:t>
            </a:r>
          </a:p>
          <a:p>
            <a:r>
              <a:rPr lang="en-US" dirty="0"/>
              <a:t>We use the observation that the segment 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dirty="0"/>
              <a:t>,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baseline="-25000" dirty="0"/>
              <a:t>+1</a:t>
            </a:r>
            <a:r>
              <a:rPr lang="en-US" dirty="0"/>
              <a:t>,…,</a:t>
            </a:r>
            <a:r>
              <a:rPr lang="en-US" b="1" i="1" dirty="0" err="1"/>
              <a:t>p</a:t>
            </a:r>
            <a:r>
              <a:rPr lang="en-US" b="1" i="1" baseline="-25000" dirty="0" err="1"/>
              <a:t>j</a:t>
            </a:r>
            <a:r>
              <a:rPr lang="en-US" dirty="0"/>
              <a:t> is used in an optimum solution for a </a:t>
            </a:r>
            <a:r>
              <a:rPr lang="en-US" dirty="0" err="1"/>
              <a:t>subproblem</a:t>
            </a:r>
            <a:r>
              <a:rPr lang="en-US" dirty="0"/>
              <a:t> if and only if the minimum was obtained using index </a:t>
            </a:r>
            <a:r>
              <a:rPr lang="en-US" b="1" i="1" dirty="0" err="1"/>
              <a:t>i</a:t>
            </a:r>
            <a:endParaRPr lang="en-US" b="1" i="1" dirty="0"/>
          </a:p>
          <a:p>
            <a:r>
              <a:rPr lang="en-US" dirty="0"/>
              <a:t>Note that this minimal </a:t>
            </a:r>
            <a:r>
              <a:rPr lang="en-US" b="1" i="1" dirty="0" err="1"/>
              <a:t>i</a:t>
            </a:r>
            <a:r>
              <a:rPr lang="en-US" dirty="0"/>
              <a:t> could be recorded during the initial algorithm </a:t>
            </a:r>
          </a:p>
        </p:txBody>
      </p:sp>
    </p:spTree>
    <p:extLst>
      <p:ext uri="{BB962C8B-B14F-4D97-AF65-F5344CB8AC3E}">
        <p14:creationId xmlns:p14="http://schemas.microsoft.com/office/powerpoint/2010/main" val="427052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173C3-1FE5-432E-88B0-3B05CE416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F7E8D-85D8-4EB3-BB2F-05AA4562B9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558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segments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Find-Segments(</a:t>
            </a:r>
            <a:r>
              <a:rPr lang="en-US" b="1" i="1" dirty="0"/>
              <a:t>j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j</a:t>
            </a:r>
            <a:r>
              <a:rPr lang="en-US" dirty="0"/>
              <a:t> = 0 then</a:t>
            </a:r>
          </a:p>
          <a:p>
            <a:pPr lvl="2"/>
            <a:r>
              <a:rPr lang="en-US" dirty="0"/>
              <a:t>Output nothing</a:t>
            </a:r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/>
              <a:t>Find an </a:t>
            </a:r>
            <a:r>
              <a:rPr lang="en-US" b="1" i="1" dirty="0" err="1"/>
              <a:t>i</a:t>
            </a:r>
            <a:r>
              <a:rPr lang="en-US" dirty="0"/>
              <a:t> that minimizes </a:t>
            </a:r>
            <a:r>
              <a:rPr lang="en-US" b="1" i="1" dirty="0" err="1"/>
              <a:t>e</a:t>
            </a:r>
            <a:r>
              <a:rPr lang="en-US" b="1" i="1" baseline="-25000" dirty="0" err="1"/>
              <a:t>i</a:t>
            </a:r>
            <a:r>
              <a:rPr lang="en-US" baseline="-25000" dirty="0" err="1"/>
              <a:t>,</a:t>
            </a:r>
            <a:r>
              <a:rPr lang="en-US" b="1" i="1" baseline="-25000" dirty="0" err="1"/>
              <a:t>j</a:t>
            </a:r>
            <a:r>
              <a:rPr lang="en-US" dirty="0"/>
              <a:t>  + </a:t>
            </a:r>
            <a:r>
              <a:rPr lang="en-US" b="1" i="1" dirty="0"/>
              <a:t>C</a:t>
            </a:r>
            <a:r>
              <a:rPr lang="en-US" dirty="0"/>
              <a:t> +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i</a:t>
            </a:r>
            <a:r>
              <a:rPr lang="en-US" dirty="0"/>
              <a:t>-1]</a:t>
            </a:r>
          </a:p>
          <a:p>
            <a:pPr lvl="2"/>
            <a:r>
              <a:rPr lang="en-US" dirty="0"/>
              <a:t>Output the result of Find-Segments(</a:t>
            </a:r>
            <a:r>
              <a:rPr lang="en-US" b="1" i="1" dirty="0" err="1"/>
              <a:t>i</a:t>
            </a:r>
            <a:r>
              <a:rPr lang="en-US" dirty="0"/>
              <a:t> – 1) and the segment {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dirty="0"/>
              <a:t>,</a:t>
            </a:r>
            <a:r>
              <a:rPr lang="en-US" b="1" i="1" dirty="0"/>
              <a:t>p</a:t>
            </a:r>
            <a:r>
              <a:rPr lang="en-US" b="1" i="1" baseline="-25000" dirty="0"/>
              <a:t>i</a:t>
            </a:r>
            <a:r>
              <a:rPr lang="en-US" baseline="-25000" dirty="0"/>
              <a:t>+1</a:t>
            </a:r>
            <a:r>
              <a:rPr lang="en-US" dirty="0"/>
              <a:t>,…,</a:t>
            </a:r>
            <a:r>
              <a:rPr lang="en-US" b="1" i="1" dirty="0" err="1"/>
              <a:t>pj</a:t>
            </a: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0386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8542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First, we have to compute the values of the  least-squares errors </a:t>
            </a:r>
            <a:r>
              <a:rPr lang="en-US" b="1" i="1" dirty="0" err="1"/>
              <a:t>e</a:t>
            </a:r>
            <a:r>
              <a:rPr lang="en-US" b="1" i="1" baseline="-25000" dirty="0" err="1"/>
              <a:t>i</a:t>
            </a:r>
            <a:r>
              <a:rPr lang="en-US" baseline="-25000" dirty="0" err="1"/>
              <a:t>,</a:t>
            </a:r>
            <a:r>
              <a:rPr lang="en-US" b="1" i="1" baseline="-25000" dirty="0" err="1"/>
              <a:t>j</a:t>
            </a:r>
            <a:endParaRPr lang="en-US" b="1" i="1" baseline="-25000" dirty="0"/>
          </a:p>
          <a:p>
            <a:pPr lvl="1"/>
            <a:r>
              <a:rPr lang="en-US" dirty="0"/>
              <a:t>There are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 pairs (</a:t>
            </a:r>
            <a:r>
              <a:rPr lang="en-US" b="1" i="1" dirty="0" err="1"/>
              <a:t>i</a:t>
            </a:r>
            <a:r>
              <a:rPr lang="en-US" dirty="0" err="1"/>
              <a:t>,</a:t>
            </a:r>
            <a:r>
              <a:rPr lang="en-US" b="1" i="1" dirty="0" err="1"/>
              <a:t>j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It takes O(</a:t>
            </a:r>
            <a:r>
              <a:rPr lang="en-US" b="1" i="1" dirty="0"/>
              <a:t>n</a:t>
            </a:r>
            <a:r>
              <a:rPr lang="en-US" dirty="0"/>
              <a:t>) time to compute each least-squares error for each pair</a:t>
            </a:r>
          </a:p>
          <a:p>
            <a:pPr lvl="1"/>
            <a:r>
              <a:rPr lang="en-US" dirty="0"/>
              <a:t>The total is O(</a:t>
            </a:r>
            <a:r>
              <a:rPr lang="en-US" b="1" i="1" dirty="0"/>
              <a:t>n</a:t>
            </a:r>
            <a:r>
              <a:rPr lang="en-US" baseline="30000" dirty="0"/>
              <a:t>3</a:t>
            </a:r>
            <a:r>
              <a:rPr lang="en-US" dirty="0"/>
              <a:t>), but there are tricks that can get it down to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r>
              <a:rPr lang="en-US" dirty="0"/>
              <a:t>The algorithm has nested For loops, for </a:t>
            </a:r>
            <a:r>
              <a:rPr lang="en-US" b="1" i="1" dirty="0"/>
              <a:t>j</a:t>
            </a:r>
            <a:r>
              <a:rPr lang="en-US" dirty="0"/>
              <a:t> from 1 up to </a:t>
            </a:r>
            <a:r>
              <a:rPr lang="en-US" b="1" i="1" dirty="0"/>
              <a:t>n</a:t>
            </a:r>
            <a:r>
              <a:rPr lang="en-US" dirty="0"/>
              <a:t> and for </a:t>
            </a:r>
            <a:r>
              <a:rPr lang="en-US" b="1" i="1" dirty="0" err="1"/>
              <a:t>i</a:t>
            </a:r>
            <a:r>
              <a:rPr lang="en-US" dirty="0"/>
              <a:t> from 1 up to </a:t>
            </a:r>
            <a:r>
              <a:rPr lang="en-US" b="1" i="1" dirty="0"/>
              <a:t>j</a:t>
            </a:r>
            <a:r>
              <a:rPr lang="en-US" dirty="0"/>
              <a:t>, a total of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r>
              <a:rPr lang="en-US" dirty="0"/>
              <a:t>Let </a:t>
            </a:r>
            <a:r>
              <a:rPr lang="en-US" b="1" i="1" dirty="0"/>
              <a:t>k</a:t>
            </a:r>
            <a:r>
              <a:rPr lang="en-US" dirty="0"/>
              <a:t> be the number  of segments</a:t>
            </a:r>
          </a:p>
          <a:p>
            <a:pPr lvl="1"/>
            <a:r>
              <a:rPr lang="en-US" dirty="0"/>
              <a:t>Reconstructing the segments takes O(</a:t>
            </a:r>
            <a:r>
              <a:rPr lang="en-US" b="1" i="1" dirty="0" err="1"/>
              <a:t>kn</a:t>
            </a:r>
            <a:r>
              <a:rPr lang="en-US" dirty="0"/>
              <a:t>) time, unless the minimal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dirty="0"/>
              <a:t>values are recorded, in which case it takes O(</a:t>
            </a:r>
            <a:r>
              <a:rPr lang="en-US" b="1" i="1" dirty="0"/>
              <a:t>k</a:t>
            </a:r>
            <a:r>
              <a:rPr lang="en-US" dirty="0"/>
              <a:t> + </a:t>
            </a:r>
            <a:r>
              <a:rPr lang="en-US" b="1" i="1" dirty="0"/>
              <a:t>n</a:t>
            </a:r>
            <a:r>
              <a:rPr lang="en-US" dirty="0"/>
              <a:t>) time, which is O(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Thus, the total is O(</a:t>
            </a:r>
            <a:r>
              <a:rPr lang="en-US" b="1" i="1" dirty="0"/>
              <a:t>n</a:t>
            </a:r>
            <a:r>
              <a:rPr lang="en-US" baseline="30000" dirty="0"/>
              <a:t>3</a:t>
            </a:r>
            <a:r>
              <a:rPr lang="en-US" dirty="0"/>
              <a:t>) unless using tricks to get the error computation down to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991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BA6AD-5933-45C7-BC1F-1C04734E0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E5190-AE5A-432A-82B8-5FA3FE6CAA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413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Subset sums and knapsacks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 section 6.4</a:t>
            </a:r>
          </a:p>
          <a:p>
            <a:r>
              <a:rPr lang="en-US" dirty="0"/>
              <a:t>Start Assignment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warmup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109728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There are five pirates who wish to divide 100 gold coins</a:t>
            </a:r>
          </a:p>
          <a:p>
            <a:r>
              <a:rPr lang="en-US" dirty="0"/>
              <a:t>These pirates are ranked:</a:t>
            </a:r>
          </a:p>
          <a:p>
            <a:pPr lvl="1"/>
            <a:r>
              <a:rPr lang="en-US" dirty="0"/>
              <a:t>Captain</a:t>
            </a:r>
          </a:p>
          <a:p>
            <a:pPr lvl="1"/>
            <a:r>
              <a:rPr lang="en-US" dirty="0"/>
              <a:t>Lieutenant</a:t>
            </a:r>
          </a:p>
          <a:p>
            <a:pPr lvl="1"/>
            <a:r>
              <a:rPr lang="en-US" dirty="0"/>
              <a:t>Master</a:t>
            </a:r>
          </a:p>
          <a:p>
            <a:pPr lvl="1"/>
            <a:r>
              <a:rPr lang="en-US" dirty="0"/>
              <a:t>Midshipman</a:t>
            </a:r>
          </a:p>
          <a:p>
            <a:pPr lvl="1"/>
            <a:r>
              <a:rPr lang="en-US" dirty="0"/>
              <a:t>Seaman</a:t>
            </a:r>
          </a:p>
          <a:p>
            <a:r>
              <a:rPr lang="en-US" dirty="0"/>
              <a:t>In order of rank, each pirate gets the opportunity to propose a plan for dividing up the gold</a:t>
            </a:r>
          </a:p>
          <a:p>
            <a:r>
              <a:rPr lang="en-US" dirty="0"/>
              <a:t>If at least half of the pirates (including the proposer) agree on the proposition, it is carried out</a:t>
            </a:r>
          </a:p>
          <a:p>
            <a:r>
              <a:rPr lang="en-US" dirty="0"/>
              <a:t>Otherwise, the pirate is killed and the next highest ranking pirate makes a proposal</a:t>
            </a:r>
          </a:p>
          <a:p>
            <a:r>
              <a:rPr lang="en-US" dirty="0"/>
              <a:t>Pirates are completely rational, who value, in this order:</a:t>
            </a:r>
          </a:p>
          <a:p>
            <a:pPr lvl="1"/>
            <a:r>
              <a:rPr lang="en-US" dirty="0"/>
              <a:t>Staying alive</a:t>
            </a:r>
          </a:p>
          <a:p>
            <a:pPr lvl="1"/>
            <a:r>
              <a:rPr lang="en-US" dirty="0"/>
              <a:t>Maximizing gold coins received</a:t>
            </a:r>
          </a:p>
          <a:p>
            <a:pPr lvl="1"/>
            <a:r>
              <a:rPr lang="en-US" dirty="0"/>
              <a:t>Seeing other pirates die</a:t>
            </a:r>
          </a:p>
          <a:p>
            <a:r>
              <a:rPr lang="en-US" dirty="0"/>
              <a:t>If you were the captain, what would you propose?</a:t>
            </a:r>
          </a:p>
          <a:p>
            <a:r>
              <a:rPr lang="en-US" dirty="0"/>
              <a:t>Hint: Work backwards!</a:t>
            </a:r>
          </a:p>
        </p:txBody>
      </p:sp>
    </p:spTree>
    <p:extLst>
      <p:ext uri="{BB962C8B-B14F-4D97-AF65-F5344CB8AC3E}">
        <p14:creationId xmlns:p14="http://schemas.microsoft.com/office/powerpoint/2010/main" val="37553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913520E-AC8A-47CC-A702-795F95684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Weighted Interval Scheduling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275730-06EA-4106-B948-82092D90E3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41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/>
              <a:t>Weighted interval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b="1" dirty="0"/>
              <a:t>weighted interval scheduling</a:t>
            </a:r>
            <a:r>
              <a:rPr lang="en-US" dirty="0"/>
              <a:t> problem extends interval scheduling by attaching a weight (usually a real number) to each request</a:t>
            </a:r>
          </a:p>
          <a:p>
            <a:r>
              <a:rPr lang="en-US" dirty="0"/>
              <a:t>Now the goal is not to maximize the </a:t>
            </a:r>
            <a:r>
              <a:rPr lang="en-US" b="1" dirty="0"/>
              <a:t>number</a:t>
            </a:r>
            <a:r>
              <a:rPr lang="en-US" dirty="0"/>
              <a:t> of requests served but the total </a:t>
            </a:r>
            <a:r>
              <a:rPr lang="en-US" b="1" dirty="0"/>
              <a:t>weight</a:t>
            </a:r>
          </a:p>
          <a:p>
            <a:r>
              <a:rPr lang="en-US" dirty="0"/>
              <a:t>Our greedy approach is worthless, since some high value requests might be tossed out</a:t>
            </a:r>
          </a:p>
          <a:p>
            <a:r>
              <a:rPr lang="en-US" dirty="0"/>
              <a:t>We could try all possible subsets of requests, but there are </a:t>
            </a:r>
            <a:r>
              <a:rPr lang="en-US" b="1" dirty="0"/>
              <a:t>exponential</a:t>
            </a:r>
            <a:r>
              <a:rPr lang="en-US" dirty="0"/>
              <a:t> of those</a:t>
            </a:r>
          </a:p>
          <a:p>
            <a:r>
              <a:rPr lang="en-US" b="1" dirty="0"/>
              <a:t>Dynamic programming</a:t>
            </a:r>
            <a:r>
              <a:rPr lang="en-US" dirty="0"/>
              <a:t> will allow us to save parts of optimal answers and combine them efficiently</a:t>
            </a:r>
          </a:p>
        </p:txBody>
      </p:sp>
    </p:spTree>
    <p:extLst>
      <p:ext uri="{BB962C8B-B14F-4D97-AF65-F5344CB8AC3E}">
        <p14:creationId xmlns:p14="http://schemas.microsoft.com/office/powerpoint/2010/main" val="300201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j</a:t>
            </a:r>
            <a:r>
              <a:rPr lang="en-US" dirty="0"/>
              <a:t>) examples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470010" y="2514600"/>
            <a:ext cx="6445391" cy="3352800"/>
            <a:chOff x="685800" y="2514600"/>
            <a:chExt cx="6740716" cy="335280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685800" y="2514600"/>
              <a:ext cx="2057400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47800" y="3200400"/>
              <a:ext cx="3013656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429000" y="3886200"/>
              <a:ext cx="2209800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922172" y="4572000"/>
              <a:ext cx="4326228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865744" y="5257800"/>
              <a:ext cx="1177344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184510" y="5867400"/>
              <a:ext cx="1242006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1447800" y="1679508"/>
            <a:ext cx="1219200" cy="4534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Index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1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2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3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4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5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144000" y="1987689"/>
            <a:ext cx="1600200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(1) = 0</a:t>
            </a:r>
          </a:p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(2) = 0</a:t>
            </a:r>
          </a:p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(3) = 1</a:t>
            </a:r>
          </a:p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(4) = 0</a:t>
            </a:r>
          </a:p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(5) = 3</a:t>
            </a:r>
          </a:p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(6) = 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148839" y="198769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34635" y="2658779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44716" y="334833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15757" y="403413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727809" y="477375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32609" y="5334001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48333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algorithm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Consider an optimal solution </a:t>
            </a:r>
            <a:r>
              <a:rPr lang="en-US" b="1" i="1" dirty="0"/>
              <a:t>O</a:t>
            </a:r>
          </a:p>
          <a:p>
            <a:pPr lvl="1"/>
            <a:r>
              <a:rPr lang="en-US" dirty="0"/>
              <a:t>It either contains the last request </a:t>
            </a:r>
            <a:r>
              <a:rPr lang="en-US" b="1" i="1" dirty="0"/>
              <a:t>n</a:t>
            </a:r>
            <a:r>
              <a:rPr lang="en-US" dirty="0"/>
              <a:t> or it doesn't</a:t>
            </a:r>
          </a:p>
          <a:p>
            <a:r>
              <a:rPr lang="en-US" dirty="0"/>
              <a:t>If </a:t>
            </a:r>
            <a:r>
              <a:rPr lang="en-US" b="1" i="1" dirty="0"/>
              <a:t>O</a:t>
            </a:r>
            <a:r>
              <a:rPr lang="en-US" dirty="0"/>
              <a:t> contains </a:t>
            </a:r>
            <a:r>
              <a:rPr lang="en-US" b="1" i="1" dirty="0"/>
              <a:t>n</a:t>
            </a:r>
            <a:r>
              <a:rPr lang="en-US" dirty="0"/>
              <a:t>, it does not contain any requests between 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and </a:t>
            </a:r>
            <a:r>
              <a:rPr lang="en-US" b="1" i="1" dirty="0"/>
              <a:t>n</a:t>
            </a:r>
          </a:p>
          <a:p>
            <a:r>
              <a:rPr lang="en-US" dirty="0"/>
              <a:t>Furthermore, if </a:t>
            </a:r>
            <a:r>
              <a:rPr lang="en-US" b="1" i="1" dirty="0"/>
              <a:t>O</a:t>
            </a:r>
            <a:r>
              <a:rPr lang="en-US" dirty="0"/>
              <a:t> contains </a:t>
            </a:r>
            <a:r>
              <a:rPr lang="en-US" b="1" i="1" dirty="0"/>
              <a:t>n</a:t>
            </a:r>
            <a:r>
              <a:rPr lang="en-US" dirty="0"/>
              <a:t>, it has an optimal solution for the problem for just requests 1, 2, …, 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Since those requests don't overlap with </a:t>
            </a:r>
            <a:r>
              <a:rPr lang="en-US" b="1" i="1" dirty="0"/>
              <a:t>n</a:t>
            </a:r>
            <a:r>
              <a:rPr lang="en-US" dirty="0"/>
              <a:t>, they have to be the best or they wouldn't be optimal</a:t>
            </a:r>
          </a:p>
          <a:p>
            <a:r>
              <a:rPr lang="en-US" dirty="0"/>
              <a:t>If </a:t>
            </a:r>
            <a:r>
              <a:rPr lang="en-US" b="1" i="1" dirty="0"/>
              <a:t>O</a:t>
            </a:r>
            <a:r>
              <a:rPr lang="en-US" dirty="0"/>
              <a:t> does not contain </a:t>
            </a:r>
            <a:r>
              <a:rPr lang="en-US" b="1" i="1" dirty="0"/>
              <a:t>n</a:t>
            </a:r>
            <a:r>
              <a:rPr lang="en-US" dirty="0"/>
              <a:t>, then </a:t>
            </a:r>
            <a:r>
              <a:rPr lang="en-US" b="1" i="1" dirty="0"/>
              <a:t>O</a:t>
            </a:r>
            <a:r>
              <a:rPr lang="en-US" dirty="0"/>
              <a:t> is simply the optimal solution of requests 1, 2,…, </a:t>
            </a:r>
            <a:r>
              <a:rPr lang="en-US" b="1" i="1" dirty="0"/>
              <a:t>n</a:t>
            </a:r>
            <a:r>
              <a:rPr lang="en-US" dirty="0"/>
              <a:t> - 1</a:t>
            </a:r>
          </a:p>
        </p:txBody>
      </p:sp>
    </p:spTree>
    <p:extLst>
      <p:ext uri="{BB962C8B-B14F-4D97-AF65-F5344CB8AC3E}">
        <p14:creationId xmlns:p14="http://schemas.microsoft.com/office/powerpoint/2010/main" val="204585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4279</TotalTime>
  <Words>2308</Words>
  <Application>Microsoft Office PowerPoint</Application>
  <PresentationFormat>Widescreen</PresentationFormat>
  <Paragraphs>257</Paragraphs>
  <Slides>45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Arial</vt:lpstr>
      <vt:lpstr>Calibri</vt:lpstr>
      <vt:lpstr>Cambria Math</vt:lpstr>
      <vt:lpstr>Corbel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5</vt:lpstr>
      <vt:lpstr>Logical warmup</vt:lpstr>
      <vt:lpstr>Back to Weighted Interval Scheduling</vt:lpstr>
      <vt:lpstr>Weighted interval scheduling</vt:lpstr>
      <vt:lpstr>p(j) examples</vt:lpstr>
      <vt:lpstr>More algorithm design</vt:lpstr>
      <vt:lpstr>Subproblems found!</vt:lpstr>
      <vt:lpstr>We've already got an algorithm!</vt:lpstr>
      <vt:lpstr>How long does Compute-Opt take?</vt:lpstr>
      <vt:lpstr>Needless recomputation</vt:lpstr>
      <vt:lpstr>Memoization</vt:lpstr>
      <vt:lpstr>Updated algorithm</vt:lpstr>
      <vt:lpstr>Running time of memoized algorithm</vt:lpstr>
      <vt:lpstr>Going beyond the value</vt:lpstr>
      <vt:lpstr>Reconstructing the solution</vt:lpstr>
      <vt:lpstr>Algorithm for solution</vt:lpstr>
      <vt:lpstr>Three-sentence Summary of Principles of Dynamic Programming and Segmented Least Squares</vt:lpstr>
      <vt:lpstr>Principles of Dynamic Programming</vt:lpstr>
      <vt:lpstr>Why is this dynamic programming?</vt:lpstr>
      <vt:lpstr>Iterative vs. recursive</vt:lpstr>
      <vt:lpstr>Iterative solution to weighted interval scheduling</vt:lpstr>
      <vt:lpstr>Informal guidelines</vt:lpstr>
      <vt:lpstr>Segmented Least Squares</vt:lpstr>
      <vt:lpstr>A line of best fit</vt:lpstr>
      <vt:lpstr>What does such a line look like?</vt:lpstr>
      <vt:lpstr>Finding such a line</vt:lpstr>
      <vt:lpstr>But what if the data really falls on two lines?</vt:lpstr>
      <vt:lpstr>Or three lines?</vt:lpstr>
      <vt:lpstr>We can't allow any number of lines</vt:lpstr>
      <vt:lpstr>Formulating the problem</vt:lpstr>
      <vt:lpstr>Minimizing the penalty</vt:lpstr>
      <vt:lpstr>Algorithm design</vt:lpstr>
      <vt:lpstr>More algorithm design</vt:lpstr>
      <vt:lpstr>Final recurrence</vt:lpstr>
      <vt:lpstr>Algorithm</vt:lpstr>
      <vt:lpstr>Reconstructing the segments</vt:lpstr>
      <vt:lpstr>Algorithm for segments</vt:lpstr>
      <vt:lpstr>Running time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622</cp:revision>
  <dcterms:created xsi:type="dcterms:W3CDTF">2009-08-24T20:26:10Z</dcterms:created>
  <dcterms:modified xsi:type="dcterms:W3CDTF">2024-03-01T15:25:39Z</dcterms:modified>
</cp:coreProperties>
</file>